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2"/>
  </p:handoutMasterIdLst>
  <p:sldIdLst>
    <p:sldId id="256" r:id="rId2"/>
    <p:sldId id="257" r:id="rId3"/>
    <p:sldId id="258" r:id="rId4"/>
    <p:sldId id="263" r:id="rId5"/>
    <p:sldId id="264" r:id="rId6"/>
    <p:sldId id="265" r:id="rId7"/>
    <p:sldId id="266" r:id="rId8"/>
    <p:sldId id="267" r:id="rId9"/>
    <p:sldId id="268" r:id="rId10"/>
    <p:sldId id="269" r:id="rId11"/>
    <p:sldId id="270" r:id="rId12"/>
    <p:sldId id="271" r:id="rId13"/>
    <p:sldId id="272" r:id="rId14"/>
    <p:sldId id="302"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19" r:id="rId3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3" d="100"/>
          <a:sy n="73" d="100"/>
        </p:scale>
        <p:origin x="127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209D60-F1F9-474E-A5A9-9FCD3D244753}"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tr-TR"/>
        </a:p>
      </dgm:t>
    </dgm:pt>
    <dgm:pt modelId="{98091F7E-4032-43B1-B723-26B54DD0F6EF}">
      <dgm:prSet phldrT="[Text]"/>
      <dgm:spPr/>
      <dgm:t>
        <a:bodyPr/>
        <a:lstStyle/>
        <a:p>
          <a:r>
            <a:rPr lang="tr-TR" dirty="0"/>
            <a:t>2954 Sayılı Kanun</a:t>
          </a:r>
        </a:p>
      </dgm:t>
    </dgm:pt>
    <dgm:pt modelId="{1D7471AD-0BDD-4C6E-81D5-373122EB0DBB}" type="parTrans" cxnId="{B73C9076-74BE-41FD-A47B-03C16763BC04}">
      <dgm:prSet/>
      <dgm:spPr/>
      <dgm:t>
        <a:bodyPr/>
        <a:lstStyle/>
        <a:p>
          <a:endParaRPr lang="tr-TR"/>
        </a:p>
      </dgm:t>
    </dgm:pt>
    <dgm:pt modelId="{1FFEBFAB-F3BA-4FF2-9D81-27CEEF2899F0}" type="sibTrans" cxnId="{B73C9076-74BE-41FD-A47B-03C16763BC04}">
      <dgm:prSet/>
      <dgm:spPr/>
      <dgm:t>
        <a:bodyPr/>
        <a:lstStyle/>
        <a:p>
          <a:endParaRPr lang="tr-TR"/>
        </a:p>
      </dgm:t>
    </dgm:pt>
    <dgm:pt modelId="{7C1BCCF7-F3F9-41CC-850F-4864A6CCD828}">
      <dgm:prSet phldrT="[Text]"/>
      <dgm:spPr/>
      <dgm:t>
        <a:bodyPr/>
        <a:lstStyle/>
        <a:p>
          <a:r>
            <a:rPr lang="tr-TR" dirty="0"/>
            <a:t>6112 Sayılı Kanun</a:t>
          </a:r>
        </a:p>
      </dgm:t>
    </dgm:pt>
    <dgm:pt modelId="{2E0F62EF-FD8E-429F-8EF7-EF1735C5AC32}" type="parTrans" cxnId="{C40022BF-ABF9-435B-B657-02937C1FA5DA}">
      <dgm:prSet/>
      <dgm:spPr/>
      <dgm:t>
        <a:bodyPr/>
        <a:lstStyle/>
        <a:p>
          <a:endParaRPr lang="tr-TR"/>
        </a:p>
      </dgm:t>
    </dgm:pt>
    <dgm:pt modelId="{2A970484-68EC-4881-BA1B-4C531D60B5E3}" type="sibTrans" cxnId="{C40022BF-ABF9-435B-B657-02937C1FA5DA}">
      <dgm:prSet/>
      <dgm:spPr/>
      <dgm:t>
        <a:bodyPr/>
        <a:lstStyle/>
        <a:p>
          <a:endParaRPr lang="tr-TR"/>
        </a:p>
      </dgm:t>
    </dgm:pt>
    <dgm:pt modelId="{709241A5-4779-496A-B7C8-82D6C3B78B74}">
      <dgm:prSet phldrT="[Text]"/>
      <dgm:spPr/>
      <dgm:t>
        <a:bodyPr/>
        <a:lstStyle/>
        <a:p>
          <a:r>
            <a:rPr lang="tr-TR" dirty="0"/>
            <a:t>1982 Anayasası</a:t>
          </a:r>
        </a:p>
      </dgm:t>
    </dgm:pt>
    <dgm:pt modelId="{6CECF3F7-C020-42BF-9D1D-DE12A81E35B2}" type="parTrans" cxnId="{7574649F-E246-44F6-BADB-F5E7AB37511C}">
      <dgm:prSet/>
      <dgm:spPr/>
      <dgm:t>
        <a:bodyPr/>
        <a:lstStyle/>
        <a:p>
          <a:endParaRPr lang="tr-TR"/>
        </a:p>
      </dgm:t>
    </dgm:pt>
    <dgm:pt modelId="{EC6A9CE5-DD06-4B1B-A739-B216B063F2ED}" type="sibTrans" cxnId="{7574649F-E246-44F6-BADB-F5E7AB37511C}">
      <dgm:prSet/>
      <dgm:spPr/>
      <dgm:t>
        <a:bodyPr/>
        <a:lstStyle/>
        <a:p>
          <a:endParaRPr lang="tr-TR"/>
        </a:p>
      </dgm:t>
    </dgm:pt>
    <dgm:pt modelId="{F4C4E094-074A-4279-B94A-A8EB1C72446D}" type="pres">
      <dgm:prSet presAssocID="{81209D60-F1F9-474E-A5A9-9FCD3D244753}" presName="diagram" presStyleCnt="0">
        <dgm:presLayoutVars>
          <dgm:dir/>
          <dgm:resizeHandles val="exact"/>
        </dgm:presLayoutVars>
      </dgm:prSet>
      <dgm:spPr/>
    </dgm:pt>
    <dgm:pt modelId="{2AEFCBA1-33F1-45D5-913D-C4F54950E471}" type="pres">
      <dgm:prSet presAssocID="{709241A5-4779-496A-B7C8-82D6C3B78B74}" presName="node" presStyleLbl="node1" presStyleIdx="0" presStyleCnt="3" custLinFactNeighborX="57407" custLinFactNeighborY="1320">
        <dgm:presLayoutVars>
          <dgm:bulletEnabled val="1"/>
        </dgm:presLayoutVars>
      </dgm:prSet>
      <dgm:spPr/>
    </dgm:pt>
    <dgm:pt modelId="{7EAD05B4-8EBD-4E39-AF29-F5CE1204C306}" type="pres">
      <dgm:prSet presAssocID="{EC6A9CE5-DD06-4B1B-A739-B216B063F2ED}" presName="sibTrans" presStyleCnt="0"/>
      <dgm:spPr/>
    </dgm:pt>
    <dgm:pt modelId="{B7965607-B07B-4CB1-9468-41B005E090EA}" type="pres">
      <dgm:prSet presAssocID="{98091F7E-4032-43B1-B723-26B54DD0F6EF}" presName="node" presStyleLbl="node1" presStyleIdx="1" presStyleCnt="3" custLinFactY="15129" custLinFactNeighborX="3277" custLinFactNeighborY="100000">
        <dgm:presLayoutVars>
          <dgm:bulletEnabled val="1"/>
        </dgm:presLayoutVars>
      </dgm:prSet>
      <dgm:spPr/>
    </dgm:pt>
    <dgm:pt modelId="{3E4CD5C5-E002-4122-BCB2-901F15F4600F}" type="pres">
      <dgm:prSet presAssocID="{1FFEBFAB-F3BA-4FF2-9D81-27CEEF2899F0}" presName="sibTrans" presStyleCnt="0"/>
      <dgm:spPr/>
    </dgm:pt>
    <dgm:pt modelId="{FC297E21-EC8B-4B48-8522-0142280181C0}" type="pres">
      <dgm:prSet presAssocID="{7C1BCCF7-F3F9-41CC-850F-4864A6CCD828}" presName="node" presStyleLbl="node1" presStyleIdx="2" presStyleCnt="3" custLinFactNeighborX="-53463" custLinFactNeighborY="-1538">
        <dgm:presLayoutVars>
          <dgm:bulletEnabled val="1"/>
        </dgm:presLayoutVars>
      </dgm:prSet>
      <dgm:spPr/>
    </dgm:pt>
  </dgm:ptLst>
  <dgm:cxnLst>
    <dgm:cxn modelId="{B11ADB1D-C02B-4A09-91AC-58202DC0747E}" type="presOf" srcId="{709241A5-4779-496A-B7C8-82D6C3B78B74}" destId="{2AEFCBA1-33F1-45D5-913D-C4F54950E471}" srcOrd="0" destOrd="0" presId="urn:microsoft.com/office/officeart/2005/8/layout/default"/>
    <dgm:cxn modelId="{5B898D5F-3609-431C-9240-64D28C73428B}" type="presOf" srcId="{7C1BCCF7-F3F9-41CC-850F-4864A6CCD828}" destId="{FC297E21-EC8B-4B48-8522-0142280181C0}" srcOrd="0" destOrd="0" presId="urn:microsoft.com/office/officeart/2005/8/layout/default"/>
    <dgm:cxn modelId="{B73C9076-74BE-41FD-A47B-03C16763BC04}" srcId="{81209D60-F1F9-474E-A5A9-9FCD3D244753}" destId="{98091F7E-4032-43B1-B723-26B54DD0F6EF}" srcOrd="1" destOrd="0" parTransId="{1D7471AD-0BDD-4C6E-81D5-373122EB0DBB}" sibTransId="{1FFEBFAB-F3BA-4FF2-9D81-27CEEF2899F0}"/>
    <dgm:cxn modelId="{7574649F-E246-44F6-BADB-F5E7AB37511C}" srcId="{81209D60-F1F9-474E-A5A9-9FCD3D244753}" destId="{709241A5-4779-496A-B7C8-82D6C3B78B74}" srcOrd="0" destOrd="0" parTransId="{6CECF3F7-C020-42BF-9D1D-DE12A81E35B2}" sibTransId="{EC6A9CE5-DD06-4B1B-A739-B216B063F2ED}"/>
    <dgm:cxn modelId="{F870B9A4-6F0D-4B89-B447-10F28BFEF579}" type="presOf" srcId="{98091F7E-4032-43B1-B723-26B54DD0F6EF}" destId="{B7965607-B07B-4CB1-9468-41B005E090EA}" srcOrd="0" destOrd="0" presId="urn:microsoft.com/office/officeart/2005/8/layout/default"/>
    <dgm:cxn modelId="{C40022BF-ABF9-435B-B657-02937C1FA5DA}" srcId="{81209D60-F1F9-474E-A5A9-9FCD3D244753}" destId="{7C1BCCF7-F3F9-41CC-850F-4864A6CCD828}" srcOrd="2" destOrd="0" parTransId="{2E0F62EF-FD8E-429F-8EF7-EF1735C5AC32}" sibTransId="{2A970484-68EC-4881-BA1B-4C531D60B5E3}"/>
    <dgm:cxn modelId="{C024FBE3-AC8A-405A-855E-7ECD194BBD00}" type="presOf" srcId="{81209D60-F1F9-474E-A5A9-9FCD3D244753}" destId="{F4C4E094-074A-4279-B94A-A8EB1C72446D}" srcOrd="0" destOrd="0" presId="urn:microsoft.com/office/officeart/2005/8/layout/default"/>
    <dgm:cxn modelId="{DEECBFA7-C98A-4BCB-A020-54CCFB053CB0}" type="presParOf" srcId="{F4C4E094-074A-4279-B94A-A8EB1C72446D}" destId="{2AEFCBA1-33F1-45D5-913D-C4F54950E471}" srcOrd="0" destOrd="0" presId="urn:microsoft.com/office/officeart/2005/8/layout/default"/>
    <dgm:cxn modelId="{4F70DA9C-5164-4313-91C8-88157682C8A0}" type="presParOf" srcId="{F4C4E094-074A-4279-B94A-A8EB1C72446D}" destId="{7EAD05B4-8EBD-4E39-AF29-F5CE1204C306}" srcOrd="1" destOrd="0" presId="urn:microsoft.com/office/officeart/2005/8/layout/default"/>
    <dgm:cxn modelId="{183840A0-D39F-4B95-8D3F-1C3335A8C63E}" type="presParOf" srcId="{F4C4E094-074A-4279-B94A-A8EB1C72446D}" destId="{B7965607-B07B-4CB1-9468-41B005E090EA}" srcOrd="2" destOrd="0" presId="urn:microsoft.com/office/officeart/2005/8/layout/default"/>
    <dgm:cxn modelId="{A3D4720C-F0C8-41E3-AD61-6F86EC079C57}" type="presParOf" srcId="{F4C4E094-074A-4279-B94A-A8EB1C72446D}" destId="{3E4CD5C5-E002-4122-BCB2-901F15F4600F}" srcOrd="3" destOrd="0" presId="urn:microsoft.com/office/officeart/2005/8/layout/default"/>
    <dgm:cxn modelId="{28858313-3DF9-44AF-8368-EE3489E6874E}" type="presParOf" srcId="{F4C4E094-074A-4279-B94A-A8EB1C72446D}" destId="{FC297E21-EC8B-4B48-8522-0142280181C0}"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1416F9-A51D-45F0-B59A-973567DF0ED0}"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tr-TR"/>
        </a:p>
      </dgm:t>
    </dgm:pt>
    <dgm:pt modelId="{7FB55724-38C4-407C-B571-FB4DD16D4C3E}">
      <dgm:prSet phldrT="[Text]"/>
      <dgm:spPr/>
      <dgm:t>
        <a:bodyPr/>
        <a:lstStyle/>
        <a:p>
          <a:r>
            <a:rPr lang="tr-TR" dirty="0"/>
            <a:t>Yönetim Kurulu</a:t>
          </a:r>
        </a:p>
      </dgm:t>
    </dgm:pt>
    <dgm:pt modelId="{15495BE7-4DBE-41D2-B831-F5A562CADDB9}" type="parTrans" cxnId="{DDEC9A3A-828C-4846-87A6-2C20114900D4}">
      <dgm:prSet/>
      <dgm:spPr/>
      <dgm:t>
        <a:bodyPr/>
        <a:lstStyle/>
        <a:p>
          <a:endParaRPr lang="tr-TR"/>
        </a:p>
      </dgm:t>
    </dgm:pt>
    <dgm:pt modelId="{C32E94F2-DB65-447B-97A8-78A792F30FB5}" type="sibTrans" cxnId="{DDEC9A3A-828C-4846-87A6-2C20114900D4}">
      <dgm:prSet/>
      <dgm:spPr/>
      <dgm:t>
        <a:bodyPr/>
        <a:lstStyle/>
        <a:p>
          <a:endParaRPr lang="tr-TR"/>
        </a:p>
      </dgm:t>
    </dgm:pt>
    <dgm:pt modelId="{F63A00C7-F3AC-4DF3-BF19-D643572F7F4B}">
      <dgm:prSet phldrT="[Text]"/>
      <dgm:spPr/>
      <dgm:t>
        <a:bodyPr/>
        <a:lstStyle/>
        <a:p>
          <a:r>
            <a:rPr lang="tr-TR" dirty="0"/>
            <a:t>Genel Müdürlük</a:t>
          </a:r>
        </a:p>
      </dgm:t>
    </dgm:pt>
    <dgm:pt modelId="{6142B130-FEDD-40FA-9A3A-A3C9B707B668}" type="parTrans" cxnId="{9094E58D-C9C0-4F90-A2A3-2BA0F3505944}">
      <dgm:prSet/>
      <dgm:spPr/>
      <dgm:t>
        <a:bodyPr/>
        <a:lstStyle/>
        <a:p>
          <a:endParaRPr lang="tr-TR"/>
        </a:p>
      </dgm:t>
    </dgm:pt>
    <dgm:pt modelId="{84C7EE55-CEA5-4807-9CBC-7DAF2E0E5D77}" type="sibTrans" cxnId="{9094E58D-C9C0-4F90-A2A3-2BA0F3505944}">
      <dgm:prSet/>
      <dgm:spPr/>
      <dgm:t>
        <a:bodyPr/>
        <a:lstStyle/>
        <a:p>
          <a:endParaRPr lang="tr-TR"/>
        </a:p>
      </dgm:t>
    </dgm:pt>
    <dgm:pt modelId="{368AE83E-0ADF-43DC-8ACB-6DA0221359BD}" type="pres">
      <dgm:prSet presAssocID="{441416F9-A51D-45F0-B59A-973567DF0ED0}" presName="diagram" presStyleCnt="0">
        <dgm:presLayoutVars>
          <dgm:dir/>
          <dgm:resizeHandles val="exact"/>
        </dgm:presLayoutVars>
      </dgm:prSet>
      <dgm:spPr/>
    </dgm:pt>
    <dgm:pt modelId="{76FEBAEC-37E5-46DD-BC10-E8B2A5848B4E}" type="pres">
      <dgm:prSet presAssocID="{7FB55724-38C4-407C-B571-FB4DD16D4C3E}" presName="node" presStyleLbl="node1" presStyleIdx="0" presStyleCnt="2">
        <dgm:presLayoutVars>
          <dgm:bulletEnabled val="1"/>
        </dgm:presLayoutVars>
      </dgm:prSet>
      <dgm:spPr/>
    </dgm:pt>
    <dgm:pt modelId="{0DE0ACB8-63DD-4F58-929E-87E85C735B88}" type="pres">
      <dgm:prSet presAssocID="{C32E94F2-DB65-447B-97A8-78A792F30FB5}" presName="sibTrans" presStyleCnt="0"/>
      <dgm:spPr/>
    </dgm:pt>
    <dgm:pt modelId="{C53B7923-B5C7-4A95-8FB4-E1C10A4E6166}" type="pres">
      <dgm:prSet presAssocID="{F63A00C7-F3AC-4DF3-BF19-D643572F7F4B}" presName="node" presStyleLbl="node1" presStyleIdx="1" presStyleCnt="2">
        <dgm:presLayoutVars>
          <dgm:bulletEnabled val="1"/>
        </dgm:presLayoutVars>
      </dgm:prSet>
      <dgm:spPr/>
    </dgm:pt>
  </dgm:ptLst>
  <dgm:cxnLst>
    <dgm:cxn modelId="{33E05F34-52BD-4388-8668-989A124C877D}" type="presOf" srcId="{441416F9-A51D-45F0-B59A-973567DF0ED0}" destId="{368AE83E-0ADF-43DC-8ACB-6DA0221359BD}" srcOrd="0" destOrd="0" presId="urn:microsoft.com/office/officeart/2005/8/layout/default"/>
    <dgm:cxn modelId="{DDEC9A3A-828C-4846-87A6-2C20114900D4}" srcId="{441416F9-A51D-45F0-B59A-973567DF0ED0}" destId="{7FB55724-38C4-407C-B571-FB4DD16D4C3E}" srcOrd="0" destOrd="0" parTransId="{15495BE7-4DBE-41D2-B831-F5A562CADDB9}" sibTransId="{C32E94F2-DB65-447B-97A8-78A792F30FB5}"/>
    <dgm:cxn modelId="{6F74EE3A-8EB9-40A0-927C-EAD5393DDFD2}" type="presOf" srcId="{7FB55724-38C4-407C-B571-FB4DD16D4C3E}" destId="{76FEBAEC-37E5-46DD-BC10-E8B2A5848B4E}" srcOrd="0" destOrd="0" presId="urn:microsoft.com/office/officeart/2005/8/layout/default"/>
    <dgm:cxn modelId="{9094E58D-C9C0-4F90-A2A3-2BA0F3505944}" srcId="{441416F9-A51D-45F0-B59A-973567DF0ED0}" destId="{F63A00C7-F3AC-4DF3-BF19-D643572F7F4B}" srcOrd="1" destOrd="0" parTransId="{6142B130-FEDD-40FA-9A3A-A3C9B707B668}" sibTransId="{84C7EE55-CEA5-4807-9CBC-7DAF2E0E5D77}"/>
    <dgm:cxn modelId="{A26797BD-3737-43C7-8CF1-859F9A115EDC}" type="presOf" srcId="{F63A00C7-F3AC-4DF3-BF19-D643572F7F4B}" destId="{C53B7923-B5C7-4A95-8FB4-E1C10A4E6166}" srcOrd="0" destOrd="0" presId="urn:microsoft.com/office/officeart/2005/8/layout/default"/>
    <dgm:cxn modelId="{4CE78564-5002-4270-AA83-29A234DFBF0B}" type="presParOf" srcId="{368AE83E-0ADF-43DC-8ACB-6DA0221359BD}" destId="{76FEBAEC-37E5-46DD-BC10-E8B2A5848B4E}" srcOrd="0" destOrd="0" presId="urn:microsoft.com/office/officeart/2005/8/layout/default"/>
    <dgm:cxn modelId="{612DDCD8-8DE4-43CB-9B34-C462411FA36D}" type="presParOf" srcId="{368AE83E-0ADF-43DC-8ACB-6DA0221359BD}" destId="{0DE0ACB8-63DD-4F58-929E-87E85C735B88}" srcOrd="1" destOrd="0" presId="urn:microsoft.com/office/officeart/2005/8/layout/default"/>
    <dgm:cxn modelId="{AE29477D-7ACD-42B0-AE5B-6F8D0D23BAF2}" type="presParOf" srcId="{368AE83E-0ADF-43DC-8ACB-6DA0221359BD}" destId="{C53B7923-B5C7-4A95-8FB4-E1C10A4E6166}"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EFCBA1-33F1-45D5-913D-C4F54950E471}">
      <dsp:nvSpPr>
        <dsp:cNvPr id="0" name=""/>
        <dsp:cNvSpPr/>
      </dsp:nvSpPr>
      <dsp:spPr>
        <a:xfrm>
          <a:off x="2458611" y="28607"/>
          <a:ext cx="3479899" cy="208793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tr-TR" sz="4800" kern="1200" dirty="0"/>
            <a:t>1982 Anayasası</a:t>
          </a:r>
        </a:p>
      </dsp:txBody>
      <dsp:txXfrm>
        <a:off x="2458611" y="28607"/>
        <a:ext cx="3479899" cy="2087939"/>
      </dsp:txXfrm>
    </dsp:sp>
    <dsp:sp modelId="{B7965607-B07B-4CB1-9468-41B005E090EA}">
      <dsp:nvSpPr>
        <dsp:cNvPr id="0" name=""/>
        <dsp:cNvSpPr/>
      </dsp:nvSpPr>
      <dsp:spPr>
        <a:xfrm>
          <a:off x="4402831" y="2404870"/>
          <a:ext cx="3479899" cy="208793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tr-TR" sz="4800" kern="1200" dirty="0"/>
            <a:t>2954 Sayılı Kanun</a:t>
          </a:r>
        </a:p>
      </dsp:txBody>
      <dsp:txXfrm>
        <a:off x="4402831" y="2404870"/>
        <a:ext cx="3479899" cy="2087939"/>
      </dsp:txXfrm>
    </dsp:sp>
    <dsp:sp modelId="{FC297E21-EC8B-4B48-8522-0142280181C0}">
      <dsp:nvSpPr>
        <dsp:cNvPr id="0" name=""/>
        <dsp:cNvSpPr/>
      </dsp:nvSpPr>
      <dsp:spPr>
        <a:xfrm>
          <a:off x="514391" y="2404863"/>
          <a:ext cx="3479899" cy="208793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tr-TR" sz="4800" kern="1200" dirty="0"/>
            <a:t>6112 Sayılı Kanun</a:t>
          </a:r>
        </a:p>
      </dsp:txBody>
      <dsp:txXfrm>
        <a:off x="514391" y="2404863"/>
        <a:ext cx="3479899" cy="20879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FEBAEC-37E5-46DD-BC10-E8B2A5848B4E}">
      <dsp:nvSpPr>
        <dsp:cNvPr id="0" name=""/>
        <dsp:cNvSpPr/>
      </dsp:nvSpPr>
      <dsp:spPr>
        <a:xfrm>
          <a:off x="1004" y="1087611"/>
          <a:ext cx="3917900" cy="23507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tr-TR" sz="6500" kern="1200" dirty="0"/>
            <a:t>Yönetim Kurulu</a:t>
          </a:r>
        </a:p>
      </dsp:txBody>
      <dsp:txXfrm>
        <a:off x="1004" y="1087611"/>
        <a:ext cx="3917900" cy="2350740"/>
      </dsp:txXfrm>
    </dsp:sp>
    <dsp:sp modelId="{C53B7923-B5C7-4A95-8FB4-E1C10A4E6166}">
      <dsp:nvSpPr>
        <dsp:cNvPr id="0" name=""/>
        <dsp:cNvSpPr/>
      </dsp:nvSpPr>
      <dsp:spPr>
        <a:xfrm>
          <a:off x="4310695" y="1087611"/>
          <a:ext cx="3917900" cy="23507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tr-TR" sz="6500" kern="1200" dirty="0"/>
            <a:t>Genel Müdürlük</a:t>
          </a:r>
        </a:p>
      </dsp:txBody>
      <dsp:txXfrm>
        <a:off x="4310695" y="1087611"/>
        <a:ext cx="3917900" cy="23507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12.11.2020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uk-UA"/>
              <a:t>Зразок заголовка</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Зразок підзаголовка</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uk-UA"/>
              <a:t>Зразок заголовка</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uk-UA"/>
              <a:t>Зразок заголовка</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a:t>Зразок тексту</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uk-UA"/>
              <a:t>Зразок заголовка</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uk-UA"/>
              <a:t>Зразок заголовка</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uk-UA"/>
              <a:t>Зразок заголовка</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uk-UA"/>
              <a:t>Зразок заголовка</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uk-UA"/>
              <a:t>Зразок заголовка</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uk-UA"/>
              <a:t>Зразок заголовка</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uk-UA"/>
              <a:t>Зразок заголовка</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mevzuat.gov.tr/MevzuatMetin/1.5.6112.pdf" TargetMode="External"/><Relationship Id="rId2" Type="http://schemas.openxmlformats.org/officeDocument/2006/relationships/hyperlink" Target="http://www.mevzuat.gov.tr/MevzuatMetin/1.5.2954.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HALKLA İLİŞKİLER VE TANITIM</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İLETİŞİM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HİT 403 İletişim Hukuku ve Etik</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Dr. Öğr. Üyesi Hasan TURGUT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b="1" dirty="0">
                <a:effectLst>
                  <a:outerShdw blurRad="38100" dist="38100" dir="2700000" algn="tl">
                    <a:srgbClr val="000000">
                      <a:alpha val="43137"/>
                    </a:srgbClr>
                  </a:outerShdw>
                </a:effectLst>
              </a:rPr>
              <a:t>Radyo TV Rejimi</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Hafta-7</a:t>
            </a:r>
          </a:p>
          <a:p>
            <a:endParaRPr lang="tr-TR" altLang="tr-TR" sz="2800" i="1" dirty="0"/>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HİT 403 İletişim Hukuku ve Etik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A398E2-9251-4F0A-83EC-B91919805ECF}"/>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Radyo TV Rejimi</a:t>
            </a:r>
          </a:p>
        </p:txBody>
      </p:sp>
      <p:graphicFrame>
        <p:nvGraphicFramePr>
          <p:cNvPr id="4" name="Content Placeholder 3">
            <a:extLst>
              <a:ext uri="{FF2B5EF4-FFF2-40B4-BE49-F238E27FC236}">
                <a16:creationId xmlns:a16="http://schemas.microsoft.com/office/drawing/2014/main" id="{9E878254-F1C0-4762-AC40-16FD0D3E745C}"/>
              </a:ext>
            </a:extLst>
          </p:cNvPr>
          <p:cNvGraphicFramePr>
            <a:graphicFrameLocks noGrp="1"/>
          </p:cNvGraphicFramePr>
          <p:nvPr>
            <p:ph idx="1"/>
            <p:extLst>
              <p:ext uri="{D42A27DB-BD31-4B8C-83A1-F6EECF244321}">
                <p14:modId xmlns:p14="http://schemas.microsoft.com/office/powerpoint/2010/main" val="18152999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C6156-6FB5-4654-84CD-6DEDEA6EDD73}"/>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2954 sayılı Kanun  (TRT) </a:t>
            </a:r>
          </a:p>
        </p:txBody>
      </p:sp>
      <p:sp>
        <p:nvSpPr>
          <p:cNvPr id="5" name="Content Placeholder 4">
            <a:extLst>
              <a:ext uri="{FF2B5EF4-FFF2-40B4-BE49-F238E27FC236}">
                <a16:creationId xmlns:a16="http://schemas.microsoft.com/office/drawing/2014/main" id="{FEDA077F-20CF-49AD-B1FC-5A902283E876}"/>
              </a:ext>
            </a:extLst>
          </p:cNvPr>
          <p:cNvSpPr>
            <a:spLocks noGrp="1"/>
          </p:cNvSpPr>
          <p:nvPr>
            <p:ph idx="1"/>
          </p:nvPr>
        </p:nvSpPr>
        <p:spPr/>
        <p:txBody>
          <a:bodyPr/>
          <a:lstStyle/>
          <a:p>
            <a:pPr algn="just"/>
            <a:r>
              <a:rPr lang="tr-TR" sz="2000" b="1" dirty="0"/>
              <a:t>AMAÇ</a:t>
            </a:r>
            <a:r>
              <a:rPr lang="tr-TR" sz="2000" dirty="0"/>
              <a:t>: …. yayınların düzenlenmesine ve özerkliği ve tarafsızlığı Anayasada hükme bağlanan Türkiye RadyoTelevizyon Kurumuna ilişkin esas ve usulleri belirlemektir.</a:t>
            </a:r>
          </a:p>
          <a:p>
            <a:pPr algn="just"/>
            <a:r>
              <a:rPr lang="tr-TR" sz="2000" b="1" dirty="0"/>
              <a:t>TEMEL İLKELER: </a:t>
            </a:r>
          </a:p>
          <a:p>
            <a:pPr algn="just"/>
            <a:r>
              <a:rPr lang="tr-TR" sz="2000" dirty="0"/>
              <a:t>a) Radyo ve televizyon (...)(1) yayınlarının düzenlenmesi ile yurt içine ve yurt dışına yayın yapılması, Devletin tekelindedir.</a:t>
            </a:r>
          </a:p>
          <a:p>
            <a:pPr algn="just"/>
            <a:r>
              <a:rPr lang="tr-TR" sz="2000" dirty="0"/>
              <a:t>b) Radyo ve televizyon yayınlarının dinleyici ve izleyiciye seçme hakkı tanıyacak şekilde birden fazla kanaldan ve bütün yurt sathına yapılması esastır. </a:t>
            </a:r>
          </a:p>
          <a:p>
            <a:pPr algn="just"/>
            <a:r>
              <a:rPr lang="tr-TR" sz="2000" dirty="0"/>
              <a:t>f) Her türlü radyo ve televizyon yayını için frekans planlama, tahsis ve tescil işlemleri 5 Nisan 1983 tarih ve 2813 sayılı Telsiz Kanunu hükümlerine tabidir.</a:t>
            </a:r>
          </a:p>
        </p:txBody>
      </p:sp>
    </p:spTree>
    <p:extLst>
      <p:ext uri="{BB962C8B-B14F-4D97-AF65-F5344CB8AC3E}">
        <p14:creationId xmlns:p14="http://schemas.microsoft.com/office/powerpoint/2010/main" val="3981027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FE4EF-5FCB-41B3-9BF2-EA557075FE24}"/>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Yayın Esasları</a:t>
            </a:r>
          </a:p>
        </p:txBody>
      </p:sp>
      <p:sp>
        <p:nvSpPr>
          <p:cNvPr id="3" name="Content Placeholder 2">
            <a:extLst>
              <a:ext uri="{FF2B5EF4-FFF2-40B4-BE49-F238E27FC236}">
                <a16:creationId xmlns:a16="http://schemas.microsoft.com/office/drawing/2014/main" id="{A245BC87-AA52-4735-8591-1032E981EE94}"/>
              </a:ext>
            </a:extLst>
          </p:cNvPr>
          <p:cNvSpPr>
            <a:spLocks noGrp="1"/>
          </p:cNvSpPr>
          <p:nvPr>
            <p:ph idx="1"/>
          </p:nvPr>
        </p:nvSpPr>
        <p:spPr/>
        <p:txBody>
          <a:bodyPr/>
          <a:lstStyle/>
          <a:p>
            <a:r>
              <a:rPr lang="tr-TR" sz="1200" dirty="0"/>
              <a:t>a) Anayasanın sözüne ve ruhuna bağlı olmak;Devletin ülkesi ve milletiyle bölünmez bütünlüğünü, milli egemenliği, Cumhuriyeti, kamu düzenini, genel asayişi, kamu yararını korumak ve kollamak,</a:t>
            </a:r>
          </a:p>
          <a:p>
            <a:r>
              <a:rPr lang="tr-TR" sz="1200" dirty="0"/>
              <a:t>b) Atatürk ilke ve inkılaplarını kökleştirmek, Türkiye Cumhuriyetinin çağdaş uygarlık düzeyinin üstüne çıkmasını öngören milli hedeflere ulaşmayı gerçekleştirmek, </a:t>
            </a:r>
          </a:p>
          <a:p>
            <a:r>
              <a:rPr lang="tr-TR" sz="1200" dirty="0"/>
              <a:t>c) Devletin milli güvenlik siyasetinin, milli ve ekonomik menfaatlerinin ge reklerine uymak, </a:t>
            </a:r>
          </a:p>
          <a:p>
            <a:r>
              <a:rPr lang="tr-TR" sz="1200" dirty="0"/>
              <a:t>d) Devletin bir kişi veya zümre tarafından yönetilmesini veya sosyal bir sınıfın diğer sosyal sınıflar üzerinde egemenliğini sağlamak yahut Devleti ve Devlet otoritesini ortadan kaldırmak veya dil, ırk, din ve mezhep ayırımı yaratmak yahut sair herhangi bir yoldan bu kavramlara ve görüşlere dayanan bir Devlet düzeni kurmak amacı güden rejim ve ideolojilerin propagandasına yer vermemek, </a:t>
            </a:r>
          </a:p>
          <a:p>
            <a:r>
              <a:rPr lang="tr-TR" sz="1200" dirty="0"/>
              <a:t>e) Genel ahlakın gereklerini, milli gelenekleri ve manevi değerleri gözetmek, </a:t>
            </a:r>
          </a:p>
          <a:p>
            <a:r>
              <a:rPr lang="tr-TR" sz="1200" dirty="0"/>
              <a:t>f) Türk milli eğitiminin temel görüş, amaç ve ilkelerine uymak, </a:t>
            </a:r>
          </a:p>
          <a:p>
            <a:r>
              <a:rPr lang="tr-TR" sz="1200" dirty="0"/>
              <a:t>g) Kolayca anlaşılabilir, doğru, temiz ve güzel bir Türkçe kullanmak,</a:t>
            </a:r>
          </a:p>
          <a:p>
            <a:r>
              <a:rPr lang="tr-TR" sz="1200" dirty="0"/>
              <a:t> h) Toplumun beden ve ruh sağlığına zarar verecek hususlara yer vermemek, </a:t>
            </a:r>
          </a:p>
          <a:p>
            <a:r>
              <a:rPr lang="tr-TR" sz="1200" dirty="0"/>
              <a:t>i) Karamsarlık, umutsuzluk, kargaşa, dehşet, saldırganlık gibi olumsuz duygular uyandırmak ve telkin etmek amacına yönelik yayın yapmamak, </a:t>
            </a:r>
          </a:p>
          <a:p>
            <a:r>
              <a:rPr lang="tr-TR" sz="1200" dirty="0"/>
              <a:t>j) Kişilerin özel hayatlarına, şeref ve haysiyetlerine saygılı olmak ve dürüstlük anlayışına bağlı kalmak, </a:t>
            </a:r>
          </a:p>
          <a:p>
            <a:r>
              <a:rPr lang="tr-TR" sz="1200" dirty="0"/>
              <a:t>k) Haberlerin toplanması, seçilmesi ve yayınlanmasında tarafsızlık, doğruluk ve çabukluk ilkeleri ile çağdaş habercilik teknik ve metotlarına bağlı olmak,</a:t>
            </a:r>
          </a:p>
          <a:p>
            <a:r>
              <a:rPr lang="tr-TR" sz="1200" dirty="0"/>
              <a:t> l) Haberler ile yorumları ayırmak ve yorumların kaynaklarını açıklamak,</a:t>
            </a:r>
          </a:p>
          <a:p>
            <a:r>
              <a:rPr lang="tr-TR" sz="1200" dirty="0"/>
              <a:t> m) Kamuoyunun sağlıklı ve serbestçe oluşabilmesi için kamuoyunu ilgilendirecek konularda yeterli yayın yapmak; tek yönlü, taraf tutan yayın yapmamak ve bir siyasi partinin, grubun, çıkar çevresinin, inanç veya düşüncenin menfaatlerine alet olmamak</a:t>
            </a:r>
          </a:p>
        </p:txBody>
      </p:sp>
    </p:spTree>
    <p:extLst>
      <p:ext uri="{BB962C8B-B14F-4D97-AF65-F5344CB8AC3E}">
        <p14:creationId xmlns:p14="http://schemas.microsoft.com/office/powerpoint/2010/main" val="2933575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F2BA5-7C3F-473D-B2AD-AAECDFE2527E}"/>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TRT Organlar</a:t>
            </a:r>
          </a:p>
        </p:txBody>
      </p:sp>
      <p:graphicFrame>
        <p:nvGraphicFramePr>
          <p:cNvPr id="4" name="Content Placeholder 3">
            <a:extLst>
              <a:ext uri="{FF2B5EF4-FFF2-40B4-BE49-F238E27FC236}">
                <a16:creationId xmlns:a16="http://schemas.microsoft.com/office/drawing/2014/main" id="{4F458299-6493-4D7E-BAB1-64D72BA01E44}"/>
              </a:ext>
            </a:extLst>
          </p:cNvPr>
          <p:cNvGraphicFramePr>
            <a:graphicFrameLocks noGrp="1"/>
          </p:cNvGraphicFramePr>
          <p:nvPr>
            <p:ph idx="1"/>
            <p:extLst>
              <p:ext uri="{D42A27DB-BD31-4B8C-83A1-F6EECF244321}">
                <p14:modId xmlns:p14="http://schemas.microsoft.com/office/powerpoint/2010/main" val="155220477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7616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8454A-D187-49AD-8761-174EA0C144BF}"/>
              </a:ext>
            </a:extLst>
          </p:cNvPr>
          <p:cNvSpPr>
            <a:spLocks noGrp="1"/>
          </p:cNvSpPr>
          <p:nvPr>
            <p:ph type="title"/>
          </p:nvPr>
        </p:nvSpPr>
        <p:spPr/>
        <p:txBody>
          <a:bodyPr/>
          <a:lstStyle/>
          <a:p>
            <a:r>
              <a:rPr lang="tr-TR" b="1" dirty="0"/>
              <a:t>Yayınların Düzenlenmesi</a:t>
            </a:r>
          </a:p>
        </p:txBody>
      </p:sp>
      <p:sp>
        <p:nvSpPr>
          <p:cNvPr id="3" name="Content Placeholder 2">
            <a:extLst>
              <a:ext uri="{FF2B5EF4-FFF2-40B4-BE49-F238E27FC236}">
                <a16:creationId xmlns:a16="http://schemas.microsoft.com/office/drawing/2014/main" id="{0DF4AED0-1D55-41C5-8F6A-4EE4E4B6D489}"/>
              </a:ext>
            </a:extLst>
          </p:cNvPr>
          <p:cNvSpPr>
            <a:spLocks noGrp="1"/>
          </p:cNvSpPr>
          <p:nvPr>
            <p:ph idx="1"/>
          </p:nvPr>
        </p:nvSpPr>
        <p:spPr>
          <a:xfrm>
            <a:off x="251520" y="1423643"/>
            <a:ext cx="8229600" cy="4525963"/>
          </a:xfrm>
        </p:spPr>
        <p:txBody>
          <a:bodyPr/>
          <a:lstStyle/>
          <a:p>
            <a:pPr algn="just"/>
            <a:r>
              <a:rPr lang="tr-TR" sz="2000" dirty="0"/>
              <a:t>Cumhurbaşkanı ve siyasi parti açıklamalarının ve faaliyetlerinin yayınlanması </a:t>
            </a:r>
            <a:r>
              <a:rPr lang="tr-TR" sz="2000" b="1" dirty="0"/>
              <a:t>(md. 20)</a:t>
            </a:r>
          </a:p>
          <a:p>
            <a:pPr algn="just"/>
            <a:r>
              <a:rPr lang="tr-TR" sz="2000" dirty="0"/>
              <a:t>Türkiye Büyük Millet Meclisi ve açık öğretim yayınları ile eğitim ve öğretim amaçlı yayınlar ve diğer yayınlar </a:t>
            </a:r>
            <a:r>
              <a:rPr lang="tr-TR" sz="2000" b="1" dirty="0"/>
              <a:t>(md. 21)</a:t>
            </a:r>
          </a:p>
          <a:p>
            <a:pPr algn="just"/>
            <a:r>
              <a:rPr lang="tr-TR" sz="2000" dirty="0"/>
              <a:t>Seçimlerde siyasi partilerin yayınları </a:t>
            </a:r>
            <a:r>
              <a:rPr lang="tr-TR" sz="2000" b="1" dirty="0"/>
              <a:t>(md. 22)</a:t>
            </a:r>
          </a:p>
          <a:p>
            <a:pPr algn="just"/>
            <a:r>
              <a:rPr lang="tr-TR" sz="2000" dirty="0"/>
              <a:t>Milli güvenlik açısından yayınların menedilmesi </a:t>
            </a:r>
            <a:r>
              <a:rPr lang="tr-TR" sz="2000" b="1" dirty="0"/>
              <a:t>(md. 23)</a:t>
            </a:r>
          </a:p>
          <a:p>
            <a:pPr algn="just"/>
            <a:r>
              <a:rPr lang="tr-TR" sz="2000" dirty="0"/>
              <a:t>Reklam yayınları </a:t>
            </a:r>
            <a:r>
              <a:rPr lang="tr-TR" sz="2000" b="1" dirty="0"/>
              <a:t>(md. 26)</a:t>
            </a:r>
          </a:p>
          <a:p>
            <a:pPr algn="just"/>
            <a:r>
              <a:rPr lang="tr-TR" sz="2000" dirty="0"/>
              <a:t>Düzeltme ve cevap hakkı </a:t>
            </a:r>
            <a:r>
              <a:rPr lang="tr-TR" sz="2000" b="1" dirty="0"/>
              <a:t>(md. 27)</a:t>
            </a:r>
          </a:p>
          <a:p>
            <a:pPr algn="just"/>
            <a:r>
              <a:rPr lang="tr-TR" sz="2000" dirty="0"/>
              <a:t>Sorumluluk </a:t>
            </a:r>
            <a:r>
              <a:rPr lang="tr-TR" sz="2000" b="1" dirty="0"/>
              <a:t>(md. 28)</a:t>
            </a:r>
          </a:p>
          <a:p>
            <a:pPr algn="just"/>
            <a:r>
              <a:rPr lang="tr-TR" sz="2000" dirty="0"/>
              <a:t>Metin ve tespitlerin saklanması </a:t>
            </a:r>
            <a:r>
              <a:rPr lang="tr-TR" sz="2000" b="1" dirty="0"/>
              <a:t>(md. 29)</a:t>
            </a:r>
          </a:p>
          <a:p>
            <a:pPr algn="just"/>
            <a:r>
              <a:rPr lang="tr-TR" sz="2000" dirty="0"/>
              <a:t>Kurum programlarının korunması </a:t>
            </a:r>
            <a:r>
              <a:rPr lang="tr-TR" sz="2000" b="1" dirty="0"/>
              <a:t>(md. 32)</a:t>
            </a:r>
          </a:p>
        </p:txBody>
      </p:sp>
    </p:spTree>
    <p:extLst>
      <p:ext uri="{BB962C8B-B14F-4D97-AF65-F5344CB8AC3E}">
        <p14:creationId xmlns:p14="http://schemas.microsoft.com/office/powerpoint/2010/main" val="958749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6A8BB-EC3A-436E-AB6E-D7856B274370}"/>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6112 sayılı Kanun</a:t>
            </a:r>
          </a:p>
        </p:txBody>
      </p:sp>
      <p:sp>
        <p:nvSpPr>
          <p:cNvPr id="3" name="Content Placeholder 2">
            <a:extLst>
              <a:ext uri="{FF2B5EF4-FFF2-40B4-BE49-F238E27FC236}">
                <a16:creationId xmlns:a16="http://schemas.microsoft.com/office/drawing/2014/main" id="{0708E00C-7FF1-41D1-A78D-F5654E1AD061}"/>
              </a:ext>
            </a:extLst>
          </p:cNvPr>
          <p:cNvSpPr>
            <a:spLocks noGrp="1"/>
          </p:cNvSpPr>
          <p:nvPr>
            <p:ph idx="1"/>
          </p:nvPr>
        </p:nvSpPr>
        <p:spPr/>
        <p:txBody>
          <a:bodyPr/>
          <a:lstStyle/>
          <a:p>
            <a:pPr algn="just"/>
            <a:r>
              <a:rPr lang="tr-TR" sz="2800" b="1" dirty="0"/>
              <a:t>AMAÇ:</a:t>
            </a:r>
            <a:r>
              <a:rPr lang="tr-TR" sz="2800" dirty="0"/>
              <a:t> Bu Kanunun amacı; radyo, televizyon ve isteğe bağlı yayın hizmetlerinin düzenlenmesi ve denetlenmesi, ifade ve haber alma özgürlüğünün sağlanması, medya hizmet sağlayıcılarının idarî, malî ve teknik yapıları ve yükümlülükleri ile Radyo ve Televizyon Üst Kurulunun kuruluşu, teşkilâtı, görev, yetki ve sorumluluklarına ilişkin usul ve esasları belirlemektir.</a:t>
            </a:r>
          </a:p>
        </p:txBody>
      </p:sp>
    </p:spTree>
    <p:extLst>
      <p:ext uri="{BB962C8B-B14F-4D97-AF65-F5344CB8AC3E}">
        <p14:creationId xmlns:p14="http://schemas.microsoft.com/office/powerpoint/2010/main" val="2527773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23964-A63F-4927-95D6-42FD4FEAA2BB}"/>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Yayın Dili </a:t>
            </a:r>
          </a:p>
        </p:txBody>
      </p:sp>
      <p:sp>
        <p:nvSpPr>
          <p:cNvPr id="3" name="Content Placeholder 2">
            <a:extLst>
              <a:ext uri="{FF2B5EF4-FFF2-40B4-BE49-F238E27FC236}">
                <a16:creationId xmlns:a16="http://schemas.microsoft.com/office/drawing/2014/main" id="{03CA9DE7-A3CD-447B-8339-53E371125042}"/>
              </a:ext>
            </a:extLst>
          </p:cNvPr>
          <p:cNvSpPr>
            <a:spLocks noGrp="1"/>
          </p:cNvSpPr>
          <p:nvPr>
            <p:ph idx="1"/>
          </p:nvPr>
        </p:nvSpPr>
        <p:spPr/>
        <p:txBody>
          <a:bodyPr/>
          <a:lstStyle/>
          <a:p>
            <a:pPr algn="just"/>
            <a:r>
              <a:rPr lang="tr-TR" b="1" dirty="0"/>
              <a:t>Madde 5:</a:t>
            </a:r>
            <a:r>
              <a:rPr lang="tr-TR" dirty="0"/>
              <a:t> Yayın hizmetlerinin Türkçe yapılması esastır. Ancak Türkçe dışındaki dil ve lehçelerde de yayın yapılabilir. Yayınlar seçilen dilin kurallarına uygun olarak yapılmak zorundadır. Bu yayınlara ilişkin usul ve esaslar Üst Kurulca yönetmelikle belirlenir. </a:t>
            </a:r>
          </a:p>
        </p:txBody>
      </p:sp>
    </p:spTree>
    <p:extLst>
      <p:ext uri="{BB962C8B-B14F-4D97-AF65-F5344CB8AC3E}">
        <p14:creationId xmlns:p14="http://schemas.microsoft.com/office/powerpoint/2010/main" val="588129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BFDB6-426E-460D-9506-DA10F331AE61}"/>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Bağımsızlık ve Sorumluluk</a:t>
            </a:r>
          </a:p>
        </p:txBody>
      </p:sp>
      <p:sp>
        <p:nvSpPr>
          <p:cNvPr id="3" name="Content Placeholder 2">
            <a:extLst>
              <a:ext uri="{FF2B5EF4-FFF2-40B4-BE49-F238E27FC236}">
                <a16:creationId xmlns:a16="http://schemas.microsoft.com/office/drawing/2014/main" id="{DD4BDB6D-94AD-4645-9ACA-2BE5BF1A8CBA}"/>
              </a:ext>
            </a:extLst>
          </p:cNvPr>
          <p:cNvSpPr>
            <a:spLocks noGrp="1"/>
          </p:cNvSpPr>
          <p:nvPr>
            <p:ph idx="1"/>
          </p:nvPr>
        </p:nvSpPr>
        <p:spPr/>
        <p:txBody>
          <a:bodyPr/>
          <a:lstStyle/>
          <a:p>
            <a:pPr algn="just"/>
            <a:r>
              <a:rPr lang="tr-TR" sz="2000" b="1" dirty="0"/>
              <a:t>MADDE 6</a:t>
            </a:r>
            <a:r>
              <a:rPr lang="tr-TR" sz="2000" dirty="0"/>
              <a:t> – (1) Yayın hizmetlerinin içeriğine ve yayınlanmasına önceden müdahale edilemez ve yayınların içeriği önceden denetlenemez. </a:t>
            </a:r>
          </a:p>
          <a:p>
            <a:pPr algn="just"/>
            <a:r>
              <a:rPr lang="tr-TR" sz="2000" dirty="0"/>
              <a:t>(2) Bu Kanunda, diğer kanunlarda ve Türkiye’nin taraf olduğu uluslararası mevzuatta yer alan hükümler ile Üst Kurul tarafından bu hükümlerin uygulanmasına yönelik yürürlüğe konulan düzenleyici işlemler müdahale sayılmaz. </a:t>
            </a:r>
          </a:p>
          <a:p>
            <a:pPr algn="just"/>
            <a:r>
              <a:rPr lang="tr-TR" sz="2000" dirty="0"/>
              <a:t>(3) Medya hizmet sağlayıcılar, yayın hizmetlerinin kendileri, hisse sahipleri ve üçüncü derece dâhil olmak üzere üçüncü dereceye kadar kan ve kayın hısımları ile bir başka gerçek ve tüzel kişinin haksız çıkarları doğrultusunda kullanılmamasını sağlamak zorundadır.</a:t>
            </a:r>
          </a:p>
        </p:txBody>
      </p:sp>
    </p:spTree>
    <p:extLst>
      <p:ext uri="{BB962C8B-B14F-4D97-AF65-F5344CB8AC3E}">
        <p14:creationId xmlns:p14="http://schemas.microsoft.com/office/powerpoint/2010/main" val="1721660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B906F-75D5-43EC-AA1C-767AD6BE863B}"/>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Yayın Hizmet İlkeleri</a:t>
            </a:r>
          </a:p>
        </p:txBody>
      </p:sp>
      <p:sp>
        <p:nvSpPr>
          <p:cNvPr id="3" name="Content Placeholder 2">
            <a:extLst>
              <a:ext uri="{FF2B5EF4-FFF2-40B4-BE49-F238E27FC236}">
                <a16:creationId xmlns:a16="http://schemas.microsoft.com/office/drawing/2014/main" id="{A571BBFF-7C3B-4064-86F7-1F8CBCD228B6}"/>
              </a:ext>
            </a:extLst>
          </p:cNvPr>
          <p:cNvSpPr>
            <a:spLocks noGrp="1"/>
          </p:cNvSpPr>
          <p:nvPr>
            <p:ph idx="1"/>
          </p:nvPr>
        </p:nvSpPr>
        <p:spPr/>
        <p:txBody>
          <a:bodyPr/>
          <a:lstStyle/>
          <a:p>
            <a:pPr algn="just"/>
            <a:r>
              <a:rPr lang="tr-TR" b="1" dirty="0"/>
              <a:t>MADDE 8 – (1) </a:t>
            </a:r>
            <a:r>
              <a:rPr lang="tr-TR" dirty="0"/>
              <a:t>Medya hizmet sağlayıcılar, yayın hizmetlerini kamusal sorumluluk anlayışıyla bu fıkrada yer alan ilkelere uygun olarak sunarlar.</a:t>
            </a:r>
          </a:p>
        </p:txBody>
      </p:sp>
    </p:spTree>
    <p:extLst>
      <p:ext uri="{BB962C8B-B14F-4D97-AF65-F5344CB8AC3E}">
        <p14:creationId xmlns:p14="http://schemas.microsoft.com/office/powerpoint/2010/main" val="4107802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3BC8B-D944-49A8-8930-400E82803D55}"/>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Ticari İletişim </a:t>
            </a:r>
          </a:p>
        </p:txBody>
      </p:sp>
      <p:sp>
        <p:nvSpPr>
          <p:cNvPr id="3" name="Content Placeholder 2">
            <a:extLst>
              <a:ext uri="{FF2B5EF4-FFF2-40B4-BE49-F238E27FC236}">
                <a16:creationId xmlns:a16="http://schemas.microsoft.com/office/drawing/2014/main" id="{1FD2BE38-CD1C-4458-A484-022BD1AFE792}"/>
              </a:ext>
            </a:extLst>
          </p:cNvPr>
          <p:cNvSpPr>
            <a:spLocks noGrp="1"/>
          </p:cNvSpPr>
          <p:nvPr>
            <p:ph idx="1"/>
          </p:nvPr>
        </p:nvSpPr>
        <p:spPr/>
        <p:txBody>
          <a:bodyPr/>
          <a:lstStyle/>
          <a:p>
            <a:pPr algn="just"/>
            <a:r>
              <a:rPr lang="tr-TR" sz="1800" b="1" dirty="0"/>
              <a:t>MADDE 9 – </a:t>
            </a:r>
            <a:r>
              <a:rPr lang="tr-TR" sz="1800" dirty="0"/>
              <a:t>(1) Ticarî iletişim, yayın hizmetinin diğer unsurlarından görsel ve işitsel olarak kolayca ayırt edilebilir olmak zorundadır. </a:t>
            </a:r>
          </a:p>
          <a:p>
            <a:pPr algn="just"/>
            <a:r>
              <a:rPr lang="tr-TR" sz="1800" dirty="0"/>
              <a:t>(2) Ticarî iletişimde bilinçaltı teknikleri kullanılamaz. </a:t>
            </a:r>
          </a:p>
          <a:p>
            <a:pPr algn="just"/>
            <a:r>
              <a:rPr lang="tr-TR" sz="1800" dirty="0"/>
              <a:t>(3) Gizli ticarî iletişime izin verilemez. </a:t>
            </a:r>
          </a:p>
          <a:p>
            <a:pPr algn="just"/>
            <a:r>
              <a:rPr lang="tr-TR" sz="1800" dirty="0"/>
              <a:t>(4) Haber bülteni ve haber programlarını düzenli olarak sunan kişilerin görüntü veya seslerine ticarî iletişimlerde yer verilemez. </a:t>
            </a:r>
          </a:p>
          <a:p>
            <a:pPr algn="just"/>
            <a:r>
              <a:rPr lang="tr-TR" sz="1800" dirty="0"/>
              <a:t>(5) Ticarî iletişim, medya hizmet sağlayıcının editoryal bağımsızlığını ve program içeriğini etkileyecek şekilde kullanılamaz.</a:t>
            </a:r>
          </a:p>
          <a:p>
            <a:pPr algn="just"/>
            <a:r>
              <a:rPr lang="tr-TR" sz="1800" dirty="0"/>
              <a:t>(7) Genel beslenme diyetlerinde aşırı tüketimi tavsiye edilmeyen gıda ve maddeler içeren yiyecek ve içeceklerin ticarî iletişimine, çocuk programlarıyla birlikte veya bu programların içinde yer verilemez. </a:t>
            </a:r>
          </a:p>
          <a:p>
            <a:pPr algn="just"/>
            <a:r>
              <a:rPr lang="tr-TR" sz="1800" dirty="0"/>
              <a:t>(8) Ticarî iletişim yayınlarının ses seviyesi diğer yayın bölümleri ile aynı seviyede olmak zorundadır.</a:t>
            </a:r>
          </a:p>
        </p:txBody>
      </p:sp>
    </p:spTree>
    <p:extLst>
      <p:ext uri="{BB962C8B-B14F-4D97-AF65-F5344CB8AC3E}">
        <p14:creationId xmlns:p14="http://schemas.microsoft.com/office/powerpoint/2010/main" val="3567533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C3936-820D-4DF8-A653-48B07D02F2B0}"/>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Reklam ve Tele </a:t>
            </a:r>
            <a:r>
              <a:rPr lang="tr-TR" b="1" dirty="0"/>
              <a:t>Alışveriş </a:t>
            </a:r>
          </a:p>
        </p:txBody>
      </p:sp>
      <p:sp>
        <p:nvSpPr>
          <p:cNvPr id="3" name="Content Placeholder 2">
            <a:extLst>
              <a:ext uri="{FF2B5EF4-FFF2-40B4-BE49-F238E27FC236}">
                <a16:creationId xmlns:a16="http://schemas.microsoft.com/office/drawing/2014/main" id="{4D16CAEC-A9D5-4A6A-BBE9-CF4350F33291}"/>
              </a:ext>
            </a:extLst>
          </p:cNvPr>
          <p:cNvSpPr>
            <a:spLocks noGrp="1"/>
          </p:cNvSpPr>
          <p:nvPr>
            <p:ph idx="1"/>
          </p:nvPr>
        </p:nvSpPr>
        <p:spPr/>
        <p:txBody>
          <a:bodyPr/>
          <a:lstStyle/>
          <a:p>
            <a:r>
              <a:rPr lang="tr-TR" sz="1200" b="1" dirty="0"/>
              <a:t>MADDE 10 –</a:t>
            </a:r>
            <a:r>
              <a:rPr lang="tr-TR" sz="1200" dirty="0"/>
              <a:t> (1) Televizyon ve radyo yayın hizmetlerinde reklamlar ile tele-alışveriş, sesli ve/veya görüntülü bir uyarıyla açıkça fark edilebilecek ve program hizmetinin diğer unsurlarından kolaylıkla ayırt edilebilecek biçimde düzenlenir. </a:t>
            </a:r>
          </a:p>
          <a:p>
            <a:r>
              <a:rPr lang="tr-TR" sz="1200" dirty="0"/>
              <a:t>(2) Tele-alışveriş yayınları hariç her türlü reklam yayınlarının oranı, </a:t>
            </a:r>
            <a:r>
              <a:rPr lang="tr-TR" sz="1200" b="1" dirty="0"/>
              <a:t>bir saat başından bir sonraki saat başına kadarki yayın içinde yüzde yirmiyi aşamaz</a:t>
            </a:r>
            <a:r>
              <a:rPr lang="tr-TR" sz="1200" dirty="0"/>
              <a:t>.</a:t>
            </a:r>
          </a:p>
          <a:p>
            <a:r>
              <a:rPr lang="tr-TR" sz="1200" dirty="0"/>
              <a:t>(3) İkinci fıkrada belirtilen orana, </a:t>
            </a:r>
            <a:r>
              <a:rPr lang="tr-TR" sz="1200" u="sng" dirty="0"/>
              <a:t>program desteklemesi ve yayıncının kendi programlarının tanıtımlarına ayrılan süre ile ürün yerleştirme dâhil değildir</a:t>
            </a:r>
            <a:r>
              <a:rPr lang="tr-TR" sz="1200" dirty="0"/>
              <a:t>. </a:t>
            </a:r>
            <a:r>
              <a:rPr lang="tr-TR" sz="1200" b="1" dirty="0"/>
              <a:t>Program tanıtımlarının oranı, bir saat başından bir sonraki saat başına kadarki yayın içinde yüzde beşi aşamaz</a:t>
            </a:r>
            <a:r>
              <a:rPr lang="tr-TR" sz="1200" dirty="0"/>
              <a:t>. </a:t>
            </a:r>
          </a:p>
          <a:p>
            <a:r>
              <a:rPr lang="tr-TR" sz="1200" dirty="0"/>
              <a:t>(4) </a:t>
            </a:r>
            <a:r>
              <a:rPr lang="tr-TR" sz="1200" b="1" dirty="0"/>
              <a:t>İkinci fıkrada belirtilen süreden bağımsız olarak, sesli ve görüntülü bir uyarı ile açıkça belirtilerek, kesintisiz en az onbeş dakika süreyle tele-alışveriş yayını yapılabilir</a:t>
            </a:r>
            <a:r>
              <a:rPr lang="tr-TR" sz="1200" dirty="0"/>
              <a:t>. Bu yayının süresi </a:t>
            </a:r>
            <a:r>
              <a:rPr lang="tr-TR" sz="1200" b="1" dirty="0"/>
              <a:t>bir gün içinde toplam bir saati aşamaz</a:t>
            </a:r>
            <a:r>
              <a:rPr lang="tr-TR" sz="1200" dirty="0"/>
              <a:t>. </a:t>
            </a:r>
          </a:p>
          <a:p>
            <a:r>
              <a:rPr lang="tr-TR" sz="1200" dirty="0"/>
              <a:t>(5) Ücretsiz yayınlanan ve Üst Kurul tarafından tavsiye edilen kamu hizmeti duyuruları reklam sürelerine dâhil edilmez. </a:t>
            </a:r>
          </a:p>
          <a:p>
            <a:r>
              <a:rPr lang="tr-TR" sz="1200" dirty="0"/>
              <a:t>(6) Reklam ve tele-alışveriş yayınları, programların arasına veya programın bütünlüğü, değeri ve hak sahiplerinin hakları zedelenmeyecek biçimde bir program içine yerleştirilebilir. Bağımsız bölümlerden oluşan programlarda veya devre araları içeren spor programları ve benzer yapıdaki olay ve gösteri programlarında, reklam ve tele-alışveriş yayınları bölüm veya devre aralarına yerleştirilir. </a:t>
            </a:r>
          </a:p>
          <a:p>
            <a:r>
              <a:rPr lang="tr-TR" sz="1200" dirty="0"/>
              <a:t>(7) </a:t>
            </a:r>
            <a:r>
              <a:rPr lang="tr-TR" sz="1200" b="1" dirty="0"/>
              <a:t>Sinema ve televizyon için yapılmış filmler ile haber bültenleri ve çocuk programları, planlanan yayın süreleri otuz dakikadan fazla olması hâlinde, her otuz dakikalık yayın süresi için bir kez olmak üzere reklam ve tele-alışverişle kesilebilir. </a:t>
            </a:r>
          </a:p>
          <a:p>
            <a:r>
              <a:rPr lang="tr-TR" sz="1200" dirty="0"/>
              <a:t>(8) Dinî tören yayını içine hiçbir şekilde reklam ve tele-alışveriş yayını yerleştirilemez. </a:t>
            </a:r>
          </a:p>
          <a:p>
            <a:r>
              <a:rPr lang="tr-TR" sz="1200" dirty="0"/>
              <a:t>(9) Münhasıran reklam, tele-alışveriş ve öz tanıtım yayınlarına ayrılmış televizyon ve radyo yayın hizmetlerine bu madde hükümleri uygulanmaz. </a:t>
            </a:r>
          </a:p>
          <a:p>
            <a:r>
              <a:rPr lang="tr-TR" sz="1200" dirty="0"/>
              <a:t>(10) Bu maddenin uygulanmasına ilişkin diğer hususlar Üst Kurulca yönetmelikle düzenlenir</a:t>
            </a:r>
          </a:p>
        </p:txBody>
      </p:sp>
    </p:spTree>
    <p:extLst>
      <p:ext uri="{BB962C8B-B14F-4D97-AF65-F5344CB8AC3E}">
        <p14:creationId xmlns:p14="http://schemas.microsoft.com/office/powerpoint/2010/main" val="3130646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effectLst>
                  <a:outerShdw blurRad="38100" dist="38100" dir="2700000" algn="tl">
                    <a:srgbClr val="000000">
                      <a:alpha val="43137"/>
                    </a:srgbClr>
                  </a:outerShdw>
                </a:effectLst>
              </a:rPr>
              <a:t>Yayın Hizmet İçeriği (6112/ md.14-18)</a:t>
            </a:r>
          </a:p>
        </p:txBody>
      </p:sp>
      <p:sp>
        <p:nvSpPr>
          <p:cNvPr id="3" name="İçerik Yer Tutucusu 2"/>
          <p:cNvSpPr>
            <a:spLocks noGrp="1"/>
          </p:cNvSpPr>
          <p:nvPr>
            <p:ph idx="1"/>
          </p:nvPr>
        </p:nvSpPr>
        <p:spPr/>
        <p:txBody>
          <a:bodyPr>
            <a:normAutofit fontScale="70000" lnSpcReduction="20000"/>
          </a:bodyPr>
          <a:lstStyle/>
          <a:p>
            <a:pPr algn="just"/>
            <a:r>
              <a:rPr lang="tr-TR" dirty="0"/>
              <a:t>«</a:t>
            </a:r>
            <a:r>
              <a:rPr lang="tr-TR" b="1" dirty="0"/>
              <a:t>Yayın hizmetlerinde, genel veya tematik içerikli yayın yapılabilir</a:t>
            </a:r>
            <a:r>
              <a:rPr lang="tr-TR" dirty="0"/>
              <a:t>. Medya hizmet sağlayıcı kuruluşlar yayın lisansı başvurusu sırasında yayınlarının türünü Üst Kurula yazılı olarak bildirir. </a:t>
            </a:r>
            <a:r>
              <a:rPr lang="tr-TR" b="1" dirty="0"/>
              <a:t>Üst Kurul tarafından bu kuruluşlara verilecek yayın lisans belgesinde yayının türü açıkça belirtilir</a:t>
            </a:r>
            <a:r>
              <a:rPr lang="tr-TR" dirty="0"/>
              <a:t>». </a:t>
            </a:r>
          </a:p>
          <a:p>
            <a:pPr algn="just"/>
            <a:r>
              <a:rPr lang="tr-TR" dirty="0"/>
              <a:t>«Yayın hizmetlerinin </a:t>
            </a:r>
            <a:r>
              <a:rPr lang="tr-TR" b="1" dirty="0"/>
              <a:t>Üst Kurula bildirilen türde ve seçilen dilde yapılması zorunludur</a:t>
            </a:r>
            <a:r>
              <a:rPr lang="tr-TR" dirty="0"/>
              <a:t>».</a:t>
            </a:r>
          </a:p>
          <a:p>
            <a:pPr algn="just"/>
            <a:r>
              <a:rPr lang="tr-TR" dirty="0"/>
              <a:t>«Genel ve tematik içerikli yayın yapan televizyon kuruluşlarının, çocuk yayınlarında çizgi filmlere yer vermeleri hâlinde, </a:t>
            </a:r>
            <a:r>
              <a:rPr lang="tr-TR" b="1" dirty="0"/>
              <a:t>çizgi filmlerin en az yüzde yirmisinin,</a:t>
            </a:r>
            <a:r>
              <a:rPr lang="tr-TR" dirty="0"/>
              <a:t> </a:t>
            </a:r>
            <a:r>
              <a:rPr lang="tr-TR" b="1" dirty="0"/>
              <a:t>diğer çocuk programlarının en az yüzde kırkının </a:t>
            </a:r>
            <a:r>
              <a:rPr lang="tr-TR" u="sng" dirty="0"/>
              <a:t>Türkçe</a:t>
            </a:r>
            <a:r>
              <a:rPr lang="tr-TR" dirty="0"/>
              <a:t> dilinde üretilmiş yapım olması ve Türk kültürünü yansıtması zorunludur».</a:t>
            </a:r>
          </a:p>
          <a:p>
            <a:pPr algn="just"/>
            <a:r>
              <a:rPr lang="tr-TR" dirty="0"/>
              <a:t>Radyo ve televizyon kuruluşları, yayınlarında belirli oran ve saatlerde Türk halk ve Türk sanat müziği programlarına yer vermek zorundadır </a:t>
            </a:r>
            <a:r>
              <a:rPr lang="tr-TR" b="1" dirty="0"/>
              <a:t>(</a:t>
            </a:r>
            <a:r>
              <a:rPr lang="tr-TR" b="1" dirty="0" err="1"/>
              <a:t>md.</a:t>
            </a:r>
            <a:r>
              <a:rPr lang="tr-TR" b="1" dirty="0"/>
              <a:t> 14).</a:t>
            </a:r>
          </a:p>
        </p:txBody>
      </p:sp>
    </p:spTree>
    <p:extLst>
      <p:ext uri="{BB962C8B-B14F-4D97-AF65-F5344CB8AC3E}">
        <p14:creationId xmlns:p14="http://schemas.microsoft.com/office/powerpoint/2010/main" val="3675685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effectLst>
                  <a:outerShdw blurRad="38100" dist="38100" dir="2700000" algn="tl">
                    <a:srgbClr val="000000">
                      <a:alpha val="43137"/>
                    </a:srgbClr>
                  </a:outerShdw>
                </a:effectLst>
              </a:rPr>
              <a:t>Yayın Hizmet İçeriği (6112/ md.14-18)</a:t>
            </a:r>
          </a:p>
        </p:txBody>
      </p:sp>
      <p:sp>
        <p:nvSpPr>
          <p:cNvPr id="3" name="İçerik Yer Tutucusu 2"/>
          <p:cNvSpPr>
            <a:spLocks noGrp="1"/>
          </p:cNvSpPr>
          <p:nvPr>
            <p:ph idx="1"/>
          </p:nvPr>
        </p:nvSpPr>
        <p:spPr/>
        <p:txBody>
          <a:bodyPr>
            <a:normAutofit fontScale="70000" lnSpcReduction="20000"/>
          </a:bodyPr>
          <a:lstStyle/>
          <a:p>
            <a:pPr algn="just"/>
            <a:r>
              <a:rPr lang="tr-TR" b="1" dirty="0"/>
              <a:t>6112 sayılı Kanun </a:t>
            </a:r>
            <a:r>
              <a:rPr lang="tr-TR" b="1" dirty="0" err="1"/>
              <a:t>md.</a:t>
            </a:r>
            <a:r>
              <a:rPr lang="tr-TR" b="1" dirty="0"/>
              <a:t> 15’te </a:t>
            </a:r>
            <a:r>
              <a:rPr lang="tr-TR" dirty="0"/>
              <a:t>AB’ye üyelik süreci ile ilgili taraf olunan Avrupa Sınırsız Televizyon </a:t>
            </a:r>
            <a:r>
              <a:rPr lang="tr-TR" dirty="0" err="1"/>
              <a:t>Yönergesi’nin</a:t>
            </a:r>
            <a:r>
              <a:rPr lang="tr-TR" dirty="0"/>
              <a:t> gerekliliği olarak Avrupa eserlerine yer verme zorunluluğu bulunmaktadır. </a:t>
            </a:r>
          </a:p>
          <a:p>
            <a:pPr algn="just"/>
            <a:r>
              <a:rPr lang="tr-TR" b="1" dirty="0"/>
              <a:t>6112 sayılı Kanun </a:t>
            </a:r>
            <a:r>
              <a:rPr lang="tr-TR" b="1" dirty="0" err="1"/>
              <a:t>md.</a:t>
            </a:r>
            <a:r>
              <a:rPr lang="tr-TR" b="1" dirty="0"/>
              <a:t> 16’da</a:t>
            </a:r>
            <a:r>
              <a:rPr lang="tr-TR" dirty="0"/>
              <a:t>, kamuoyu için önem taşıyan olayların yayın hakkına sahip olanların, diğer yayıncılara bedeli karşılığında kısa gösterim hakkı vermek yükümlülüğü bulunmaktadır.</a:t>
            </a:r>
          </a:p>
          <a:p>
            <a:pPr algn="just"/>
            <a:r>
              <a:rPr lang="tr-TR" dirty="0"/>
              <a:t>«Üst Kurul, toplum için büyük önem arz eden ulusal ve uluslararası olayları; ülke geneline şifresiz ve ücretsiz yayın yapan televizyon kanallarından canlı veya banttan yayınlanmasını temin etmek amacıyla, konuyla ilgili diğer kurumların görüşlerini de almak suretiyle bir önemli olaylar listesi hazırlayarak ilân eder. Önemli olaylar listesi Üst Kurulca aynı usulle güncellenebilir» </a:t>
            </a:r>
            <a:r>
              <a:rPr lang="tr-TR" b="1" dirty="0"/>
              <a:t>(6112/</a:t>
            </a:r>
            <a:r>
              <a:rPr lang="tr-TR" b="1" dirty="0" err="1"/>
              <a:t>md.</a:t>
            </a:r>
            <a:r>
              <a:rPr lang="tr-TR" b="1" dirty="0"/>
              <a:t> 17).</a:t>
            </a:r>
          </a:p>
          <a:p>
            <a:pPr algn="just"/>
            <a:endParaRPr lang="tr-TR" dirty="0"/>
          </a:p>
        </p:txBody>
      </p:sp>
    </p:spTree>
    <p:extLst>
      <p:ext uri="{BB962C8B-B14F-4D97-AF65-F5344CB8AC3E}">
        <p14:creationId xmlns:p14="http://schemas.microsoft.com/office/powerpoint/2010/main" val="3960603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effectLst>
                  <a:outerShdw blurRad="38100" dist="38100" dir="2700000" algn="tl">
                    <a:srgbClr val="000000">
                      <a:alpha val="43137"/>
                    </a:srgbClr>
                  </a:outerShdw>
                </a:effectLst>
              </a:rPr>
              <a:t>Yayın Hizmet İçeriği (6112/ md.14-18)</a:t>
            </a:r>
          </a:p>
        </p:txBody>
      </p:sp>
      <p:sp>
        <p:nvSpPr>
          <p:cNvPr id="3" name="İçerik Yer Tutucusu 2"/>
          <p:cNvSpPr>
            <a:spLocks noGrp="1"/>
          </p:cNvSpPr>
          <p:nvPr>
            <p:ph idx="1"/>
          </p:nvPr>
        </p:nvSpPr>
        <p:spPr/>
        <p:txBody>
          <a:bodyPr>
            <a:normAutofit fontScale="55000" lnSpcReduction="20000"/>
          </a:bodyPr>
          <a:lstStyle/>
          <a:p>
            <a:pPr algn="just"/>
            <a:r>
              <a:rPr lang="tr-TR" b="1" dirty="0"/>
              <a:t>6112/ </a:t>
            </a:r>
            <a:r>
              <a:rPr lang="tr-TR" b="1" dirty="0" err="1"/>
              <a:t>md.</a:t>
            </a:r>
            <a:r>
              <a:rPr lang="tr-TR" b="1" dirty="0"/>
              <a:t> 18 [Düzeltme ve Cevap Hakkı]</a:t>
            </a:r>
          </a:p>
          <a:p>
            <a:pPr lvl="1" algn="just"/>
            <a:r>
              <a:rPr lang="tr-TR" i="1" dirty="0"/>
              <a:t>Neden olan durumlar</a:t>
            </a:r>
            <a:r>
              <a:rPr lang="tr-TR" dirty="0"/>
              <a:t>: </a:t>
            </a:r>
            <a:r>
              <a:rPr lang="en-US" b="1" dirty="0" err="1"/>
              <a:t>şeref</a:t>
            </a:r>
            <a:r>
              <a:rPr lang="en-US" b="1" dirty="0"/>
              <a:t> </a:t>
            </a:r>
            <a:r>
              <a:rPr lang="en-US" b="1" dirty="0" err="1"/>
              <a:t>ve</a:t>
            </a:r>
            <a:r>
              <a:rPr lang="en-US" b="1" dirty="0"/>
              <a:t> </a:t>
            </a:r>
            <a:r>
              <a:rPr lang="en-US" b="1" dirty="0" err="1"/>
              <a:t>haysiyetlerini</a:t>
            </a:r>
            <a:r>
              <a:rPr lang="en-US" b="1" dirty="0"/>
              <a:t> </a:t>
            </a:r>
            <a:r>
              <a:rPr lang="en-US" b="1" dirty="0" err="1"/>
              <a:t>ihlâl</a:t>
            </a:r>
            <a:r>
              <a:rPr lang="en-US" b="1" dirty="0"/>
              <a:t> </a:t>
            </a:r>
            <a:r>
              <a:rPr lang="en-US" b="1" dirty="0" err="1"/>
              <a:t>edici</a:t>
            </a:r>
            <a:r>
              <a:rPr lang="tr-TR" b="1" dirty="0"/>
              <a:t>, gerçeğe aykırı yayın yapılması </a:t>
            </a:r>
            <a:r>
              <a:rPr lang="tr-TR" dirty="0"/>
              <a:t>hâlinde yayın tarihinden itibaren </a:t>
            </a:r>
            <a:r>
              <a:rPr lang="tr-TR" b="1" dirty="0"/>
              <a:t>altmış gün içinde</a:t>
            </a:r>
            <a:r>
              <a:rPr lang="tr-TR" dirty="0"/>
              <a:t>, üçüncü kişilerin hukuken korunan menfaatlerine aykırı olmamak ve suç unsuru içermemek kaydıyla, düzeltme ve cevap yazısını ilgili medya hizmet sağlayıcıya gönderir (</a:t>
            </a:r>
            <a:r>
              <a:rPr lang="tr-TR" dirty="0" err="1"/>
              <a:t>md.</a:t>
            </a:r>
            <a:r>
              <a:rPr lang="tr-TR" dirty="0"/>
              <a:t> 18/1).</a:t>
            </a:r>
          </a:p>
          <a:p>
            <a:pPr lvl="1" algn="just"/>
            <a:r>
              <a:rPr lang="tr-TR" i="1" dirty="0"/>
              <a:t>Kullanımı: </a:t>
            </a:r>
            <a:r>
              <a:rPr lang="tr-TR" dirty="0"/>
              <a:t>Medya hizmet sağlayıcılar … yazıyı aldığı tarihten itibaren </a:t>
            </a:r>
            <a:r>
              <a:rPr lang="tr-TR" b="1" dirty="0"/>
              <a:t>en geç yedi gün içinde</a:t>
            </a:r>
            <a:r>
              <a:rPr lang="tr-TR" dirty="0"/>
              <a:t>, cevap ve düzeltmeye konu yayının yapıldığı saatte ve programda, izleyiciler tarafından kolaylıkla takip edilebilecek ve açıkça anlaşılabilecek biçimde düzeltme ve cevabı yayınlar. Düzeltme ve cevap hakkı doğuran programın yayından kaldırıldığı veya yayınına ara verildiği durumlarda, düzeltme ve cevap hakkı, </a:t>
            </a:r>
            <a:r>
              <a:rPr lang="tr-TR" b="1" dirty="0"/>
              <a:t>yedi günlük süre içinde anılan programın yayın saatinde kullandırılır</a:t>
            </a:r>
            <a:r>
              <a:rPr lang="tr-TR" dirty="0"/>
              <a:t>. Düzeltme ve cevapta, buna neden olan yayın belirtilir.</a:t>
            </a:r>
          </a:p>
          <a:p>
            <a:pPr lvl="1" algn="just"/>
            <a:r>
              <a:rPr lang="tr-TR" i="1" dirty="0"/>
              <a:t>Yayınlanmaması halinde: … </a:t>
            </a:r>
            <a:r>
              <a:rPr lang="tr-TR" dirty="0"/>
              <a:t>belirtilen süre içinde yayınlanmaması hâlinde bu sürenin bitiminden; birinci fıkra hükümlerine aykırı şekilde yayınlanması hâlinde düzeltme ve cevabın </a:t>
            </a:r>
            <a:r>
              <a:rPr lang="tr-TR" b="1" dirty="0"/>
              <a:t>yayınlandığı tarihten itibaren on gün içinde </a:t>
            </a:r>
            <a:r>
              <a:rPr lang="tr-TR" dirty="0"/>
              <a:t>ilgili kişi, mahkemeden cevap ve düzeltmenin birinci fıkra hükümlerine uygun olarak yayınlanmasına karar verilmesini isteyebilir. </a:t>
            </a:r>
          </a:p>
          <a:p>
            <a:pPr lvl="1" algn="just"/>
            <a:r>
              <a:rPr lang="tr-TR" i="1" dirty="0"/>
              <a:t>Yetkili ve görevli mahkeme</a:t>
            </a:r>
            <a:r>
              <a:rPr lang="tr-TR" dirty="0"/>
              <a:t>: </a:t>
            </a:r>
            <a:r>
              <a:rPr lang="tr-TR" u="sng" dirty="0"/>
              <a:t>başvuru sahibinin ikamet ettiği yerdeki sulh ceza mahkemesi</a:t>
            </a:r>
            <a:r>
              <a:rPr lang="tr-TR" dirty="0"/>
              <a:t>, başvuru sahibinin </a:t>
            </a:r>
            <a:r>
              <a:rPr lang="tr-TR" u="sng" dirty="0"/>
              <a:t>yurt dışında ikamet etmesi hâlinde Ankara Sulh Ceza Mahkemesidir</a:t>
            </a:r>
            <a:r>
              <a:rPr lang="tr-TR" dirty="0"/>
              <a:t>. Bu karara karşı tebliğden itibaren yedi gün içinde yetkili asliye ceza mahkemesine itiraz edilebilir. Asliye ceza mahkemesi itirazı üç iş günü içinde inceleyerek kesin karara bağlar.</a:t>
            </a:r>
          </a:p>
          <a:p>
            <a:pPr lvl="1" algn="just"/>
            <a:endParaRPr lang="tr-TR" dirty="0"/>
          </a:p>
        </p:txBody>
      </p:sp>
    </p:spTree>
    <p:extLst>
      <p:ext uri="{BB962C8B-B14F-4D97-AF65-F5344CB8AC3E}">
        <p14:creationId xmlns:p14="http://schemas.microsoft.com/office/powerpoint/2010/main" val="2322130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effectLst>
                  <a:outerShdw blurRad="38100" dist="38100" dir="2700000" algn="tl">
                    <a:srgbClr val="000000">
                      <a:alpha val="43137"/>
                    </a:srgbClr>
                  </a:outerShdw>
                </a:effectLst>
              </a:rPr>
              <a:t>Yayın Hizmet İçeriği (6112/ md.14-18)</a:t>
            </a:r>
          </a:p>
        </p:txBody>
      </p:sp>
      <p:sp>
        <p:nvSpPr>
          <p:cNvPr id="3" name="İçerik Yer Tutucusu 2"/>
          <p:cNvSpPr>
            <a:spLocks noGrp="1"/>
          </p:cNvSpPr>
          <p:nvPr>
            <p:ph idx="1"/>
          </p:nvPr>
        </p:nvSpPr>
        <p:spPr/>
        <p:txBody>
          <a:bodyPr/>
          <a:lstStyle/>
          <a:p>
            <a:r>
              <a:rPr lang="tr-TR" sz="2400" b="1" dirty="0"/>
              <a:t>6112/ </a:t>
            </a:r>
            <a:r>
              <a:rPr lang="tr-TR" sz="2400" b="1" dirty="0" err="1"/>
              <a:t>md.</a:t>
            </a:r>
            <a:r>
              <a:rPr lang="tr-TR" sz="2400" b="1" dirty="0"/>
              <a:t> 18 [Düzeltme ve Cevap Hakkı]</a:t>
            </a:r>
          </a:p>
          <a:p>
            <a:pPr algn="just"/>
            <a:r>
              <a:rPr lang="tr-TR" sz="2400" dirty="0"/>
              <a:t>(5) Düzeltme ve cevap hakkına sahip olan kişinin bu hakkı kullanmadan ölmesi hâlinde, bu hak mirasçılarından biri tarafından kullanılabilir. Bu durumda, </a:t>
            </a:r>
            <a:r>
              <a:rPr lang="tr-TR" sz="2400" u="sng" dirty="0"/>
              <a:t>ölümün altmış günlük düzeltme ve cevap hakkı süresi içinde gerçekleşmiş olması kaydıyla, kalan düzeltme ve cevap hakkı süresine otuz gün ilâve edilir</a:t>
            </a:r>
            <a:r>
              <a:rPr lang="tr-TR" sz="2400" dirty="0"/>
              <a:t>.</a:t>
            </a:r>
          </a:p>
          <a:p>
            <a:pPr algn="just"/>
            <a:r>
              <a:rPr lang="tr-TR" sz="2400" dirty="0"/>
              <a:t>Gerçek ve tüzel kişilerin kişilik haklarını ihlâl eden yayın hizmetlerinden doğan </a:t>
            </a:r>
            <a:r>
              <a:rPr lang="tr-TR" sz="2400" u="sng" dirty="0"/>
              <a:t>maddi ve manevi zarardan dolayı, medya hizmet sağlayıcı kuruluş </a:t>
            </a:r>
            <a:r>
              <a:rPr lang="tr-TR" sz="2400" dirty="0"/>
              <a:t>ile birlikte </a:t>
            </a:r>
            <a:r>
              <a:rPr lang="tr-TR" sz="2400" u="sng" dirty="0"/>
              <a:t>programın yapımcısı </a:t>
            </a:r>
            <a:r>
              <a:rPr lang="tr-TR" sz="2400" b="1" dirty="0"/>
              <a:t>müştereken ve </a:t>
            </a:r>
            <a:r>
              <a:rPr lang="tr-TR" sz="2400" b="1" dirty="0" err="1"/>
              <a:t>müteselsilen</a:t>
            </a:r>
            <a:r>
              <a:rPr lang="tr-TR" sz="2400" dirty="0"/>
              <a:t> sorumludur.</a:t>
            </a:r>
          </a:p>
        </p:txBody>
      </p:sp>
    </p:spTree>
    <p:extLst>
      <p:ext uri="{BB962C8B-B14F-4D97-AF65-F5344CB8AC3E}">
        <p14:creationId xmlns:p14="http://schemas.microsoft.com/office/powerpoint/2010/main" val="3186505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effectLst>
                  <a:outerShdw blurRad="38100" dist="38100" dir="2700000" algn="tl">
                    <a:srgbClr val="000000">
                      <a:alpha val="43137"/>
                    </a:srgbClr>
                  </a:outerShdw>
                </a:effectLst>
              </a:rPr>
              <a:t>Özel Medya ve Hizmet Sağlayıcılar (6112/</a:t>
            </a:r>
            <a:r>
              <a:rPr lang="tr-TR" sz="3600" b="1" dirty="0" err="1">
                <a:effectLst>
                  <a:outerShdw blurRad="38100" dist="38100" dir="2700000" algn="tl">
                    <a:srgbClr val="000000">
                      <a:alpha val="43137"/>
                    </a:srgbClr>
                  </a:outerShdw>
                </a:effectLst>
              </a:rPr>
              <a:t>md.</a:t>
            </a:r>
            <a:r>
              <a:rPr lang="tr-TR" sz="3600" b="1" dirty="0">
                <a:effectLst>
                  <a:outerShdw blurRad="38100" dist="38100" dir="2700000" algn="tl">
                    <a:srgbClr val="000000">
                      <a:alpha val="43137"/>
                    </a:srgbClr>
                  </a:outerShdw>
                </a:effectLst>
              </a:rPr>
              <a:t> 19).</a:t>
            </a:r>
          </a:p>
        </p:txBody>
      </p:sp>
      <p:sp>
        <p:nvSpPr>
          <p:cNvPr id="3" name="İçerik Yer Tutucusu 2"/>
          <p:cNvSpPr>
            <a:spLocks noGrp="1"/>
          </p:cNvSpPr>
          <p:nvPr>
            <p:ph idx="1"/>
          </p:nvPr>
        </p:nvSpPr>
        <p:spPr/>
        <p:txBody>
          <a:bodyPr>
            <a:normAutofit fontScale="55000" lnSpcReduction="20000"/>
          </a:bodyPr>
          <a:lstStyle/>
          <a:p>
            <a:pPr algn="just"/>
            <a:r>
              <a:rPr lang="tr-TR" b="1" dirty="0"/>
              <a:t>Anonim şirket olmak zorundadırlar</a:t>
            </a:r>
            <a:r>
              <a:rPr lang="tr-TR" dirty="0"/>
              <a:t>.</a:t>
            </a:r>
          </a:p>
          <a:p>
            <a:pPr algn="just"/>
            <a:r>
              <a:rPr lang="tr-TR" b="1" dirty="0"/>
              <a:t>Aynı şirket ancak bir radyo, bir televizyon ve bir isteğe bağlı yayın hizmeti sunabilir</a:t>
            </a:r>
            <a:r>
              <a:rPr lang="tr-TR" dirty="0"/>
              <a:t>.</a:t>
            </a:r>
          </a:p>
          <a:p>
            <a:pPr algn="just"/>
            <a:r>
              <a:rPr lang="tr-TR" b="1" dirty="0"/>
              <a:t>Siyasi partiler, sendikalar, meslek kuruluşları… vb</a:t>
            </a:r>
            <a:r>
              <a:rPr lang="tr-TR" dirty="0"/>
              <a:t>. kuruluşlar medya hizmet sağlayıcı kuruluşlara </a:t>
            </a:r>
            <a:r>
              <a:rPr lang="tr-TR" b="1" dirty="0"/>
              <a:t>doğrudan veya dolaylı ortak olamaz</a:t>
            </a:r>
            <a:r>
              <a:rPr lang="tr-TR" dirty="0"/>
              <a:t>.</a:t>
            </a:r>
          </a:p>
          <a:p>
            <a:pPr algn="just"/>
            <a:r>
              <a:rPr lang="tr-TR" dirty="0"/>
              <a:t>Bir gerçek veya tüzel kişi doğrudan veya dolaylı olarak </a:t>
            </a:r>
            <a:r>
              <a:rPr lang="tr-TR" b="1" dirty="0"/>
              <a:t>en fazla dört karasal yayın lisansına sahip medya hizmet sağlayıcı kuruluşa ortak </a:t>
            </a:r>
            <a:r>
              <a:rPr lang="tr-TR" dirty="0"/>
              <a:t>olabilir.</a:t>
            </a:r>
          </a:p>
          <a:p>
            <a:pPr algn="just"/>
            <a:r>
              <a:rPr lang="tr-TR" b="1" dirty="0"/>
              <a:t>Gerçek kişiler için eşler ile üçüncü derece dâhil olmak üzere üçüncü dereceye kadar kan ve kayın hısımlara ait hisseler de aynı kişiye aitmiş gibi değerlendirilir</a:t>
            </a:r>
            <a:r>
              <a:rPr lang="tr-TR" dirty="0"/>
              <a:t>.</a:t>
            </a:r>
          </a:p>
          <a:p>
            <a:pPr algn="just"/>
            <a:r>
              <a:rPr lang="tr-TR" dirty="0"/>
              <a:t>Bir medya hizmet sağlayıcı </a:t>
            </a:r>
            <a:r>
              <a:rPr lang="tr-TR" b="1" dirty="0"/>
              <a:t>kuruluşta doğrudan toplam </a:t>
            </a:r>
            <a:r>
              <a:rPr lang="tr-TR" dirty="0"/>
              <a:t>yabancı sermaye payı, ödenmiş sermayenin </a:t>
            </a:r>
            <a:r>
              <a:rPr lang="tr-TR" u="sng" dirty="0"/>
              <a:t>yüzde ellisini geçemez</a:t>
            </a:r>
            <a:r>
              <a:rPr lang="tr-TR" dirty="0"/>
              <a:t>.</a:t>
            </a:r>
          </a:p>
          <a:p>
            <a:pPr algn="just"/>
            <a:r>
              <a:rPr lang="tr-TR" dirty="0"/>
              <a:t>(2) (Ek: 2/1/2017-KHK-680/19 </a:t>
            </a:r>
            <a:r>
              <a:rPr lang="tr-TR" dirty="0" err="1"/>
              <a:t>md.</a:t>
            </a:r>
            <a:r>
              <a:rPr lang="tr-TR" dirty="0"/>
              <a:t>) Üst Kurul, lisans başvurularına ilişkin olarak ilgili kurumların görüşü de alınmak suretiyle milli güvenlik, kamu düzeninin korunması ve kamu yararı gereklerinden kaynaklanan sebeplerle lisans taleplerini reddedebilir.</a:t>
            </a:r>
          </a:p>
        </p:txBody>
      </p:sp>
    </p:spTree>
    <p:extLst>
      <p:ext uri="{BB962C8B-B14F-4D97-AF65-F5344CB8AC3E}">
        <p14:creationId xmlns:p14="http://schemas.microsoft.com/office/powerpoint/2010/main" val="209015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effectLst>
                  <a:outerShdw blurRad="38100" dist="38100" dir="2700000" algn="tl">
                    <a:srgbClr val="000000">
                      <a:alpha val="43137"/>
                    </a:srgbClr>
                  </a:outerShdw>
                </a:effectLst>
              </a:rPr>
              <a:t>Logo ve Çağrı İşaretleri (6112/</a:t>
            </a:r>
            <a:r>
              <a:rPr lang="tr-TR" sz="3200" b="1" dirty="0" err="1">
                <a:effectLst>
                  <a:outerShdw blurRad="38100" dist="38100" dir="2700000" algn="tl">
                    <a:srgbClr val="000000">
                      <a:alpha val="43137"/>
                    </a:srgbClr>
                  </a:outerShdw>
                </a:effectLst>
              </a:rPr>
              <a:t>md.</a:t>
            </a:r>
            <a:r>
              <a:rPr lang="tr-TR" sz="3200" b="1" dirty="0">
                <a:effectLst>
                  <a:outerShdw blurRad="38100" dist="38100" dir="2700000" algn="tl">
                    <a:srgbClr val="000000">
                      <a:alpha val="43137"/>
                    </a:srgbClr>
                  </a:outerShdw>
                </a:effectLst>
              </a:rPr>
              <a:t> 21) ve Koruyucu Sembol (6112/</a:t>
            </a:r>
            <a:r>
              <a:rPr lang="tr-TR" sz="3200" b="1" dirty="0" err="1">
                <a:effectLst>
                  <a:outerShdw blurRad="38100" dist="38100" dir="2700000" algn="tl">
                    <a:srgbClr val="000000">
                      <a:alpha val="43137"/>
                    </a:srgbClr>
                  </a:outerShdw>
                </a:effectLst>
              </a:rPr>
              <a:t>md.</a:t>
            </a:r>
            <a:r>
              <a:rPr lang="tr-TR" sz="3200" b="1" dirty="0">
                <a:effectLst>
                  <a:outerShdw blurRad="38100" dist="38100" dir="2700000" algn="tl">
                    <a:srgbClr val="000000">
                      <a:alpha val="43137"/>
                    </a:srgbClr>
                  </a:outerShdw>
                </a:effectLst>
              </a:rPr>
              <a:t> 24)</a:t>
            </a:r>
          </a:p>
        </p:txBody>
      </p:sp>
      <p:sp>
        <p:nvSpPr>
          <p:cNvPr id="3" name="İçerik Yer Tutucusu 2"/>
          <p:cNvSpPr>
            <a:spLocks noGrp="1"/>
          </p:cNvSpPr>
          <p:nvPr>
            <p:ph idx="1"/>
          </p:nvPr>
        </p:nvSpPr>
        <p:spPr/>
        <p:txBody>
          <a:bodyPr>
            <a:normAutofit fontScale="70000" lnSpcReduction="20000"/>
          </a:bodyPr>
          <a:lstStyle/>
          <a:p>
            <a:pPr algn="just"/>
            <a:r>
              <a:rPr lang="tr-TR" dirty="0"/>
              <a:t>İlgili mevzuata uyulması ve kamu düzeni ve genel ahlaka aykırı olmamak şartıyla, her türlü ad ve bu adı tasvir eden blok grafikler logo olarak; sesli duyurular ise çağrı işareti olarak kullanılabilir. </a:t>
            </a:r>
            <a:r>
              <a:rPr lang="tr-TR" b="1" dirty="0"/>
              <a:t>Logo ve çağrı işaretlerinin Üst Kurul nezdinde tescili zorunludur</a:t>
            </a:r>
            <a:r>
              <a:rPr lang="tr-TR" dirty="0"/>
              <a:t>. Medya hizmet sağlayıcı kuruluşlar, logo ve çağrı işaretlerini Üst Kurul izni ile değiştirebilirler… test yayını yaptıkları süre de dâhil olmak üzere, </a:t>
            </a:r>
            <a:r>
              <a:rPr lang="tr-TR" b="1" dirty="0"/>
              <a:t>yayın süreleri boyunca tek bir logo ve çağrı işareti kullanmakla yükümlüdü</a:t>
            </a:r>
            <a:r>
              <a:rPr lang="tr-TR" dirty="0"/>
              <a:t>r. Televizyon yayın hizmeti sağlayıcı kuruluşların, </a:t>
            </a:r>
            <a:r>
              <a:rPr lang="tr-TR" b="1" dirty="0"/>
              <a:t>reklam yayını esnasında logolarını değiştirmek suretiyle kullanmaları ve blok grafiğinin temel karakteristiğini bozmamaları esastır (</a:t>
            </a:r>
            <a:r>
              <a:rPr lang="tr-TR" b="1" dirty="0" err="1"/>
              <a:t>md.</a:t>
            </a:r>
            <a:r>
              <a:rPr lang="tr-TR" b="1" dirty="0"/>
              <a:t> 21).</a:t>
            </a:r>
          </a:p>
          <a:p>
            <a:pPr algn="just"/>
            <a:r>
              <a:rPr lang="tr-TR" dirty="0"/>
              <a:t>Medya hizmet sağlayıcılar, </a:t>
            </a:r>
            <a:r>
              <a:rPr lang="tr-TR" b="1" dirty="0"/>
              <a:t>koruyucu sembol sistemi kullanarak, izleyicileri program hizmetlerinin içeriği hakkında sesli veya yazılı olarak bilgilendirir (</a:t>
            </a:r>
            <a:r>
              <a:rPr lang="tr-TR" b="1" dirty="0" err="1"/>
              <a:t>md.</a:t>
            </a:r>
            <a:r>
              <a:rPr lang="tr-TR" b="1" dirty="0"/>
              <a:t> 24).</a:t>
            </a:r>
          </a:p>
        </p:txBody>
      </p:sp>
    </p:spTree>
    <p:extLst>
      <p:ext uri="{BB962C8B-B14F-4D97-AF65-F5344CB8AC3E}">
        <p14:creationId xmlns:p14="http://schemas.microsoft.com/office/powerpoint/2010/main" val="942483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ffectLst>
                  <a:outerShdw blurRad="38100" dist="38100" dir="2700000" algn="tl">
                    <a:srgbClr val="000000">
                      <a:alpha val="43137"/>
                    </a:srgbClr>
                  </a:outerShdw>
                </a:effectLst>
              </a:rPr>
              <a:t>Lisans (6112/</a:t>
            </a:r>
            <a:r>
              <a:rPr lang="tr-TR" b="1" dirty="0" err="1">
                <a:effectLst>
                  <a:outerShdw blurRad="38100" dist="38100" dir="2700000" algn="tl">
                    <a:srgbClr val="000000">
                      <a:alpha val="43137"/>
                    </a:srgbClr>
                  </a:outerShdw>
                </a:effectLst>
              </a:rPr>
              <a:t>md.</a:t>
            </a:r>
            <a:r>
              <a:rPr lang="tr-TR" b="1" dirty="0">
                <a:effectLst>
                  <a:outerShdw blurRad="38100" dist="38100" dir="2700000" algn="tl">
                    <a:srgbClr val="000000">
                      <a:alpha val="43137"/>
                    </a:srgbClr>
                  </a:outerShdw>
                </a:effectLst>
              </a:rPr>
              <a:t> 27)</a:t>
            </a:r>
          </a:p>
        </p:txBody>
      </p:sp>
      <p:sp>
        <p:nvSpPr>
          <p:cNvPr id="3" name="İçerik Yer Tutucusu 2"/>
          <p:cNvSpPr>
            <a:spLocks noGrp="1"/>
          </p:cNvSpPr>
          <p:nvPr>
            <p:ph idx="1"/>
          </p:nvPr>
        </p:nvSpPr>
        <p:spPr/>
        <p:txBody>
          <a:bodyPr/>
          <a:lstStyle/>
          <a:p>
            <a:pPr algn="just"/>
            <a:r>
              <a:rPr lang="tr-TR" sz="2400" dirty="0"/>
              <a:t>Medya hizmet sağlayıcı kuruluşlar, kablo, uydu, karasal ve benzeri ortamlardan yayın yapabilmeleri için her bir yayın tekniği ve ortamına ilişkin Üst Kuruldan ayrı ayrı lisans almak zorundadır. Lisansın hangi yayın tekniği ve ortamına ilişkin verildiği lisans belgesinde açıkça belirtilir. Farklı yayın teknikleri ve ortamlarından aynı anda yayın yapmak isteyen kuruluşlar, her yayın tekniği ve ortamı için ayrı lisans almak ve eş zamanlı yayın yapmak zorundadır.</a:t>
            </a:r>
          </a:p>
          <a:p>
            <a:pPr algn="just"/>
            <a:r>
              <a:rPr lang="fi-FI" sz="2400" b="1" dirty="0"/>
              <a:t>Yayın lisans süresi on yıldır</a:t>
            </a:r>
            <a:r>
              <a:rPr lang="tr-TR" sz="2400" dirty="0"/>
              <a:t>.</a:t>
            </a:r>
          </a:p>
          <a:p>
            <a:pPr algn="just"/>
            <a:r>
              <a:rPr lang="tr-TR" sz="2400" dirty="0"/>
              <a:t>Üst Kurulun karasal yayın lisansı verdiği bir kuruluş bu </a:t>
            </a:r>
            <a:r>
              <a:rPr lang="tr-TR" sz="2400" b="1" dirty="0"/>
              <a:t>lisans haklarını devredemez.</a:t>
            </a:r>
          </a:p>
        </p:txBody>
      </p:sp>
    </p:spTree>
    <p:extLst>
      <p:ext uri="{BB962C8B-B14F-4D97-AF65-F5344CB8AC3E}">
        <p14:creationId xmlns:p14="http://schemas.microsoft.com/office/powerpoint/2010/main" val="1283689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51005-69AB-451A-AAF5-476DA8098CB0}"/>
              </a:ext>
            </a:extLst>
          </p:cNvPr>
          <p:cNvSpPr>
            <a:spLocks noGrp="1"/>
          </p:cNvSpPr>
          <p:nvPr>
            <p:ph type="title"/>
          </p:nvPr>
        </p:nvSpPr>
        <p:spPr/>
        <p:txBody>
          <a:bodyPr/>
          <a:lstStyle/>
          <a:p>
            <a:r>
              <a:rPr lang="tr-TR" sz="2400" b="1" dirty="0">
                <a:effectLst>
                  <a:outerShdw blurRad="38100" dist="38100" dir="2700000" algn="tl">
                    <a:srgbClr val="000000">
                      <a:alpha val="43137"/>
                    </a:srgbClr>
                  </a:outerShdw>
                </a:effectLst>
              </a:rPr>
              <a:t>DOKUZUNCU BÖLÜM </a:t>
            </a:r>
            <a:br>
              <a:rPr lang="tr-TR" sz="2400" b="1" dirty="0">
                <a:effectLst>
                  <a:outerShdw blurRad="38100" dist="38100" dir="2700000" algn="tl">
                    <a:srgbClr val="000000">
                      <a:alpha val="43137"/>
                    </a:srgbClr>
                  </a:outerShdw>
                </a:effectLst>
              </a:rPr>
            </a:br>
            <a:r>
              <a:rPr lang="tr-TR" sz="2400" b="1" dirty="0">
                <a:effectLst>
                  <a:outerShdw blurRad="38100" dist="38100" dir="2700000" algn="tl">
                    <a:srgbClr val="000000">
                      <a:alpha val="43137"/>
                    </a:srgbClr>
                  </a:outerShdw>
                </a:effectLst>
              </a:rPr>
              <a:t>Seçim Dönemi Seçim döneminde yayınlar</a:t>
            </a:r>
          </a:p>
        </p:txBody>
      </p:sp>
      <p:sp>
        <p:nvSpPr>
          <p:cNvPr id="3" name="Content Placeholder 2">
            <a:extLst>
              <a:ext uri="{FF2B5EF4-FFF2-40B4-BE49-F238E27FC236}">
                <a16:creationId xmlns:a16="http://schemas.microsoft.com/office/drawing/2014/main" id="{2E3A5C81-E9CA-4647-B2E6-AB9C75FE68F8}"/>
              </a:ext>
            </a:extLst>
          </p:cNvPr>
          <p:cNvSpPr>
            <a:spLocks noGrp="1"/>
          </p:cNvSpPr>
          <p:nvPr>
            <p:ph idx="1"/>
          </p:nvPr>
        </p:nvSpPr>
        <p:spPr/>
        <p:txBody>
          <a:bodyPr/>
          <a:lstStyle/>
          <a:p>
            <a:pPr algn="just"/>
            <a:r>
              <a:rPr lang="tr-TR" sz="1800" b="1" dirty="0"/>
              <a:t>MADDE 30 </a:t>
            </a:r>
            <a:r>
              <a:rPr lang="tr-TR" sz="1800" dirty="0"/>
              <a:t>– (1) Seçimlerle ilgili olarak seçim dönemlerinde yapılan yayınlara ilişkin usul ve esaslar </a:t>
            </a:r>
            <a:r>
              <a:rPr lang="tr-TR" sz="1800" b="1" dirty="0"/>
              <a:t>Yüksek Seçim Kurulu </a:t>
            </a:r>
            <a:r>
              <a:rPr lang="tr-TR" sz="1800" dirty="0"/>
              <a:t>tarafından düzenlenir.</a:t>
            </a:r>
          </a:p>
          <a:p>
            <a:pPr algn="just"/>
            <a:r>
              <a:rPr lang="tr-TR" sz="1800" dirty="0"/>
              <a:t>(2) </a:t>
            </a:r>
            <a:r>
              <a:rPr lang="tr-TR" sz="1800" b="1" dirty="0"/>
              <a:t>Üst Kurul, medya hizmet sağlayıcılarının seçim dönemlerindeki yayınlarını Yüksek Seçim Kurulunun kararları doğrultusunda izler, denetler ve değerlendirir.</a:t>
            </a:r>
            <a:r>
              <a:rPr lang="tr-TR" sz="1800" dirty="0"/>
              <a:t> </a:t>
            </a:r>
          </a:p>
          <a:p>
            <a:pPr algn="just"/>
            <a:r>
              <a:rPr lang="tr-TR" sz="1800" dirty="0"/>
              <a:t>(3) 26/4/1961 tarihli ve 298 sayılı Seçimlerin Temel Hükümleri ve Seçmen Kütükleri Hakkında Kanunun 149/A maddesinde düzenlenen hükümler, Yüksek Seçim Kurulu kararlarını müteakip Üst Kurulca yerine getirilir. </a:t>
            </a:r>
          </a:p>
          <a:p>
            <a:pPr algn="just"/>
            <a:r>
              <a:rPr lang="tr-TR" sz="1800" b="1" dirty="0"/>
              <a:t>Siyasî reklam </a:t>
            </a:r>
          </a:p>
          <a:p>
            <a:pPr algn="just"/>
            <a:r>
              <a:rPr lang="tr-TR" sz="1800" b="1" dirty="0"/>
              <a:t>MADDE 3</a:t>
            </a:r>
            <a:r>
              <a:rPr lang="tr-TR" sz="1800" dirty="0"/>
              <a:t>1 – (1) Medya hizmet sağlayıcılar, Yüksek Seçim Kurulu tarafından ilân edilen seçim döneminde, </a:t>
            </a:r>
            <a:r>
              <a:rPr lang="tr-TR" sz="1800" b="1" dirty="0"/>
              <a:t>yayın yasaklarının başlayacağı saate kadar siyasî parti ve aday reklamları yayınlayabilir</a:t>
            </a:r>
            <a:r>
              <a:rPr lang="tr-TR" sz="1800" dirty="0"/>
              <a:t>. </a:t>
            </a:r>
          </a:p>
          <a:p>
            <a:pPr algn="just"/>
            <a:r>
              <a:rPr lang="tr-TR" sz="1800" dirty="0"/>
              <a:t>(2) Siyasî reklamlar, bu Kanunda yer alan hükümlere ve Yüksek Seçim Kurulunca belirlenen usul ve esaslara uygun olmak zorundadır</a:t>
            </a:r>
          </a:p>
        </p:txBody>
      </p:sp>
    </p:spTree>
    <p:extLst>
      <p:ext uri="{BB962C8B-B14F-4D97-AF65-F5344CB8AC3E}">
        <p14:creationId xmlns:p14="http://schemas.microsoft.com/office/powerpoint/2010/main" val="3891548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effectLst>
                  <a:outerShdw blurRad="38100" dist="38100" dir="2700000" algn="tl">
                    <a:srgbClr val="000000">
                      <a:alpha val="43137"/>
                    </a:srgbClr>
                  </a:outerShdw>
                </a:effectLst>
              </a:rPr>
              <a:t>Radyo Televizyon Üst Kurulu – RTÜK </a:t>
            </a:r>
          </a:p>
        </p:txBody>
      </p:sp>
      <p:sp>
        <p:nvSpPr>
          <p:cNvPr id="3" name="İçerik Yer Tutucusu 2"/>
          <p:cNvSpPr>
            <a:spLocks noGrp="1"/>
          </p:cNvSpPr>
          <p:nvPr>
            <p:ph idx="1"/>
          </p:nvPr>
        </p:nvSpPr>
        <p:spPr/>
        <p:txBody>
          <a:bodyPr>
            <a:normAutofit fontScale="55000" lnSpcReduction="20000"/>
          </a:bodyPr>
          <a:lstStyle/>
          <a:p>
            <a:pPr algn="just"/>
            <a:r>
              <a:rPr lang="tr-TR" dirty="0"/>
              <a:t>Radyo, televizyon ve isteğe bağlı yayın hizmetleri sektörünü düzenlemek ve denetlemek amacıyla, idarî ve malî özerkliğe sahip, tarafsız bir kamu tüzel kişiliği niteliğinde Radyo ve Televizyon Üst Kurulu kurulmuştur (6112/</a:t>
            </a:r>
            <a:r>
              <a:rPr lang="tr-TR" dirty="0" err="1"/>
              <a:t>md.</a:t>
            </a:r>
            <a:r>
              <a:rPr lang="tr-TR" dirty="0"/>
              <a:t> 34).</a:t>
            </a:r>
          </a:p>
          <a:p>
            <a:pPr algn="just"/>
            <a:r>
              <a:rPr lang="tr-TR" dirty="0"/>
              <a:t>Üst Kurul, </a:t>
            </a:r>
            <a:r>
              <a:rPr lang="tr-TR" b="1" dirty="0"/>
              <a:t>en az dört yıllık yüksek öğrenim görmüş</a:t>
            </a:r>
            <a:r>
              <a:rPr lang="tr-TR" dirty="0"/>
              <a:t>, meslekleriyle ilgili konularda kamu kurum ve kuruluşları veya özel kuruluşlarda </a:t>
            </a:r>
            <a:r>
              <a:rPr lang="tr-TR" b="1" dirty="0"/>
              <a:t>en az on yıl süreyle görev yapmış</a:t>
            </a:r>
            <a:r>
              <a:rPr lang="tr-TR" dirty="0"/>
              <a:t>, meslekî açıdan yeterli bilgiye, deneyime ve </a:t>
            </a:r>
            <a:r>
              <a:rPr lang="tr-TR" b="1" dirty="0"/>
              <a:t>Devlet memuru olma niteliğine sahip</a:t>
            </a:r>
            <a:r>
              <a:rPr lang="tr-TR" dirty="0"/>
              <a:t>, </a:t>
            </a:r>
            <a:r>
              <a:rPr lang="tr-TR" b="1" dirty="0"/>
              <a:t>otuz yaşını doldurmuş kişiler </a:t>
            </a:r>
            <a:r>
              <a:rPr lang="tr-TR" dirty="0"/>
              <a:t>arasından </a:t>
            </a:r>
            <a:r>
              <a:rPr lang="tr-TR" b="1" dirty="0"/>
              <a:t>Türkiye Büyük Millet Meclisince seçilen dokuz üyeden </a:t>
            </a:r>
            <a:r>
              <a:rPr lang="tr-TR" dirty="0"/>
              <a:t>oluşur (6112/</a:t>
            </a:r>
            <a:r>
              <a:rPr lang="tr-TR" dirty="0" err="1"/>
              <a:t>md.</a:t>
            </a:r>
            <a:r>
              <a:rPr lang="tr-TR" dirty="0"/>
              <a:t> 35).</a:t>
            </a:r>
          </a:p>
          <a:p>
            <a:pPr algn="just"/>
            <a:r>
              <a:rPr lang="tr-TR" dirty="0"/>
              <a:t>Seçim için, </a:t>
            </a:r>
            <a:r>
              <a:rPr lang="tr-TR" b="1" dirty="0"/>
              <a:t>siyasî parti gruplarının üye sayısı oranında belirlenecek üye sayısının ikişer katı aday gösterilir</a:t>
            </a:r>
            <a:r>
              <a:rPr lang="tr-TR" dirty="0"/>
              <a:t> ve Üst Kurul üyeleri bu adaylar arasından her siyasî parti grubuna düşen üye sayısı esas alınmak suretiyle Türkiye Büyük Millet Meclisi Genel Kurulunca seçilir. Ancak, </a:t>
            </a:r>
            <a:r>
              <a:rPr lang="tr-TR" b="1" dirty="0"/>
              <a:t>siyasî parti gruplarında</a:t>
            </a:r>
            <a:r>
              <a:rPr lang="tr-TR" dirty="0"/>
              <a:t>, Türkiye Büyük Millet Meclisinde yapılacak seçimlerde </a:t>
            </a:r>
            <a:r>
              <a:rPr lang="tr-TR" b="1" dirty="0"/>
              <a:t>kime oy kullanılacağına dair görüşme yapılamaz </a:t>
            </a:r>
            <a:r>
              <a:rPr lang="tr-TR" dirty="0"/>
              <a:t>ve </a:t>
            </a:r>
            <a:r>
              <a:rPr lang="tr-TR" b="1" dirty="0"/>
              <a:t>karar alınamaz.</a:t>
            </a:r>
          </a:p>
          <a:p>
            <a:pPr algn="just"/>
            <a:r>
              <a:rPr lang="tr-TR" dirty="0"/>
              <a:t>Üst Kurul üyelerinin </a:t>
            </a:r>
            <a:r>
              <a:rPr lang="tr-TR" b="1" dirty="0"/>
              <a:t>görev süresi altı yıldır</a:t>
            </a:r>
            <a:r>
              <a:rPr lang="tr-TR" dirty="0"/>
              <a:t>. Üyelerin </a:t>
            </a:r>
            <a:r>
              <a:rPr lang="tr-TR" b="1" dirty="0"/>
              <a:t>üçte biri iki yılda bir yenilenir</a:t>
            </a:r>
            <a:r>
              <a:rPr lang="tr-TR" dirty="0"/>
              <a:t>. </a:t>
            </a:r>
          </a:p>
          <a:p>
            <a:pPr algn="just"/>
            <a:endParaRPr lang="tr-TR" dirty="0"/>
          </a:p>
        </p:txBody>
      </p:sp>
    </p:spTree>
    <p:extLst>
      <p:ext uri="{BB962C8B-B14F-4D97-AF65-F5344CB8AC3E}">
        <p14:creationId xmlns:p14="http://schemas.microsoft.com/office/powerpoint/2010/main" val="3007259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ffectLst>
                  <a:outerShdw blurRad="38100" dist="38100" dir="2700000" algn="tl">
                    <a:srgbClr val="000000">
                      <a:alpha val="43137"/>
                    </a:srgbClr>
                  </a:outerShdw>
                </a:effectLst>
              </a:rPr>
              <a:t>RTÜK Başkan ve Vekili</a:t>
            </a:r>
          </a:p>
        </p:txBody>
      </p:sp>
      <p:sp>
        <p:nvSpPr>
          <p:cNvPr id="3" name="İçerik Yer Tutucusu 2"/>
          <p:cNvSpPr>
            <a:spLocks noGrp="1"/>
          </p:cNvSpPr>
          <p:nvPr>
            <p:ph idx="1"/>
          </p:nvPr>
        </p:nvSpPr>
        <p:spPr/>
        <p:txBody>
          <a:bodyPr/>
          <a:lstStyle/>
          <a:p>
            <a:pPr algn="just"/>
            <a:r>
              <a:rPr lang="tr-TR" dirty="0"/>
              <a:t>Üst Kurul üyeleri, seçim sonuçlarının Resmî Gazetede yayımlandığı tarihten itibaren </a:t>
            </a:r>
            <a:r>
              <a:rPr lang="tr-TR" dirty="0" err="1"/>
              <a:t>onbeş</a:t>
            </a:r>
            <a:r>
              <a:rPr lang="tr-TR" dirty="0"/>
              <a:t> gün içinde toplanarak kendi aralarından bir Başkan ve bir Başkan Vekili seçer. </a:t>
            </a:r>
            <a:r>
              <a:rPr lang="tr-TR" b="1" dirty="0"/>
              <a:t>Başkan ve Başkan Vekilinin görev süreleri iki yıldır</a:t>
            </a:r>
            <a:r>
              <a:rPr lang="tr-TR" dirty="0"/>
              <a:t> (6112/</a:t>
            </a:r>
            <a:r>
              <a:rPr lang="tr-TR" dirty="0" err="1"/>
              <a:t>md.</a:t>
            </a:r>
            <a:r>
              <a:rPr lang="tr-TR" dirty="0"/>
              <a:t> 36).</a:t>
            </a:r>
          </a:p>
          <a:p>
            <a:pPr algn="just"/>
            <a:r>
              <a:rPr lang="tr-TR" dirty="0"/>
              <a:t>Üst Kurul, Başkan tarafından; Başkanın bulunmadığı hâllerde Başkan Vekili tarafından yönetilir ve temsil edilir.</a:t>
            </a:r>
          </a:p>
        </p:txBody>
      </p:sp>
    </p:spTree>
    <p:extLst>
      <p:ext uri="{BB962C8B-B14F-4D97-AF65-F5344CB8AC3E}">
        <p14:creationId xmlns:p14="http://schemas.microsoft.com/office/powerpoint/2010/main" val="262504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ffectLst>
                  <a:outerShdw blurRad="38100" dist="38100" dir="2700000" algn="tl">
                    <a:srgbClr val="000000">
                      <a:alpha val="43137"/>
                    </a:srgbClr>
                  </a:outerShdw>
                </a:effectLst>
              </a:rPr>
              <a:t>RTÜK Çalışma Usul ve Esasları (6112/</a:t>
            </a:r>
            <a:r>
              <a:rPr lang="tr-TR" b="1" dirty="0" err="1">
                <a:effectLst>
                  <a:outerShdw blurRad="38100" dist="38100" dir="2700000" algn="tl">
                    <a:srgbClr val="000000">
                      <a:alpha val="43137"/>
                    </a:srgbClr>
                  </a:outerShdw>
                </a:effectLst>
              </a:rPr>
              <a:t>md.</a:t>
            </a:r>
            <a:r>
              <a:rPr lang="tr-TR" b="1" dirty="0">
                <a:effectLst>
                  <a:outerShdw blurRad="38100" dist="38100" dir="2700000" algn="tl">
                    <a:srgbClr val="000000">
                      <a:alpha val="43137"/>
                    </a:srgbClr>
                  </a:outerShdw>
                </a:effectLst>
              </a:rPr>
              <a:t> 40)</a:t>
            </a:r>
          </a:p>
        </p:txBody>
      </p:sp>
      <p:sp>
        <p:nvSpPr>
          <p:cNvPr id="3" name="İçerik Yer Tutucusu 2"/>
          <p:cNvSpPr>
            <a:spLocks noGrp="1"/>
          </p:cNvSpPr>
          <p:nvPr>
            <p:ph idx="1"/>
          </p:nvPr>
        </p:nvSpPr>
        <p:spPr/>
        <p:txBody>
          <a:bodyPr>
            <a:normAutofit fontScale="77500" lnSpcReduction="20000"/>
          </a:bodyPr>
          <a:lstStyle/>
          <a:p>
            <a:pPr algn="just"/>
            <a:r>
              <a:rPr lang="tr-TR" dirty="0"/>
              <a:t>Üst Kurul, </a:t>
            </a:r>
            <a:r>
              <a:rPr lang="tr-TR" b="1" dirty="0"/>
              <a:t>tam gün esasına </a:t>
            </a:r>
            <a:r>
              <a:rPr lang="tr-TR" dirty="0"/>
              <a:t>göre çalışır, </a:t>
            </a:r>
            <a:r>
              <a:rPr lang="tr-TR" b="1" dirty="0"/>
              <a:t>haftada en az bir defa </a:t>
            </a:r>
            <a:r>
              <a:rPr lang="tr-TR" dirty="0"/>
              <a:t>olmak üzere, </a:t>
            </a:r>
            <a:r>
              <a:rPr lang="tr-TR" b="1" dirty="0"/>
              <a:t>en az beş üyenin hazır bulunması </a:t>
            </a:r>
            <a:r>
              <a:rPr lang="tr-TR" dirty="0"/>
              <a:t>ile toplanır ve </a:t>
            </a:r>
            <a:r>
              <a:rPr lang="tr-TR" b="1" dirty="0"/>
              <a:t>en az beş üyenin aynı yöndeki oyuyla </a:t>
            </a:r>
            <a:r>
              <a:rPr lang="tr-TR" dirty="0"/>
              <a:t>karar alır. </a:t>
            </a:r>
            <a:r>
              <a:rPr lang="tr-TR" b="1" dirty="0"/>
              <a:t>Çekimser oy kullanılamaz</a:t>
            </a:r>
            <a:r>
              <a:rPr lang="tr-TR" dirty="0"/>
              <a:t>.</a:t>
            </a:r>
          </a:p>
          <a:p>
            <a:pPr algn="just"/>
            <a:r>
              <a:rPr lang="tr-TR" dirty="0"/>
              <a:t>Başkanın çağrısı veya üç üyenin birlikte talep etmesi hâlinde Üst Kurul olağanüstü toplantıya çağrılabilir.</a:t>
            </a:r>
          </a:p>
          <a:p>
            <a:pPr algn="just"/>
            <a:r>
              <a:rPr lang="tr-TR" dirty="0"/>
              <a:t>Toplantı gündemi Başkan, yokluğunda Başkan Vekili tarafından hazırlanarak, toplantıdan en az bir gün önce Üst Kurul üyelerine bildirilir. Gündeme yeni madde eklenebilmesi için toplantıda bir üyenin öneride bulunması ve önerilen maddenin Üst Kurulca kabul edilmesi gerekir.</a:t>
            </a:r>
          </a:p>
        </p:txBody>
      </p:sp>
    </p:spTree>
    <p:extLst>
      <p:ext uri="{BB962C8B-B14F-4D97-AF65-F5344CB8AC3E}">
        <p14:creationId xmlns:p14="http://schemas.microsoft.com/office/powerpoint/2010/main" val="2878007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ffectLst>
                  <a:outerShdw blurRad="38100" dist="38100" dir="2700000" algn="tl">
                    <a:srgbClr val="000000">
                      <a:alpha val="43137"/>
                    </a:srgbClr>
                  </a:outerShdw>
                </a:effectLst>
              </a:rPr>
              <a:t>RTÜK’e İlişkin Yasaklar (6112/</a:t>
            </a:r>
            <a:r>
              <a:rPr lang="tr-TR" b="1" dirty="0" err="1">
                <a:effectLst>
                  <a:outerShdw blurRad="38100" dist="38100" dir="2700000" algn="tl">
                    <a:srgbClr val="000000">
                      <a:alpha val="43137"/>
                    </a:srgbClr>
                  </a:outerShdw>
                </a:effectLst>
              </a:rPr>
              <a:t>md.</a:t>
            </a:r>
            <a:r>
              <a:rPr lang="tr-TR" b="1" dirty="0">
                <a:effectLst>
                  <a:outerShdw blurRad="38100" dist="38100" dir="2700000" algn="tl">
                    <a:srgbClr val="000000">
                      <a:alpha val="43137"/>
                    </a:srgbClr>
                  </a:outerShdw>
                </a:effectLst>
              </a:rPr>
              <a:t> 38)</a:t>
            </a:r>
          </a:p>
        </p:txBody>
      </p:sp>
      <p:sp>
        <p:nvSpPr>
          <p:cNvPr id="3" name="İçerik Yer Tutucusu 2"/>
          <p:cNvSpPr>
            <a:spLocks noGrp="1"/>
          </p:cNvSpPr>
          <p:nvPr>
            <p:ph idx="1"/>
          </p:nvPr>
        </p:nvSpPr>
        <p:spPr/>
        <p:txBody>
          <a:bodyPr>
            <a:normAutofit fontScale="47500" lnSpcReduction="20000"/>
          </a:bodyPr>
          <a:lstStyle/>
          <a:p>
            <a:pPr algn="just"/>
            <a:r>
              <a:rPr lang="tr-TR" dirty="0"/>
              <a:t>Üst Kurul üyeleri ile üçüncü derece dâhil üçüncü dereceye kadar kan ve kayın hısımları, 5846 sayılı Fikir ve Sanat Eserleri Kanunu hükümleri saklı kalmak kaydıyla, </a:t>
            </a:r>
            <a:r>
              <a:rPr lang="tr-TR" b="1" dirty="0"/>
              <a:t>yayın hizmetleri alanında Üst Kurulun görev ve yetki alanına giren konularda herhangi bir taahhüt işine giremez, medya hizmet sağlayıcı kuruluşlarda veya bu kuruluşların doğrudan veya dolaylı ortaklık bağı bulunan şirketlerde ortak veya yönetici olamazlar.</a:t>
            </a:r>
          </a:p>
          <a:p>
            <a:pPr algn="just"/>
            <a:r>
              <a:rPr lang="tr-TR" b="1" dirty="0"/>
              <a:t>Üst Kurul üyeleri</a:t>
            </a:r>
            <a:r>
              <a:rPr lang="tr-TR" dirty="0"/>
              <a:t>, aslî görevlerini aksatmayan bilimsel amaçlı eser hazırlama, ders ve konferans verme, jüri ve komisyon üyeliği yapma hariç, </a:t>
            </a:r>
            <a:r>
              <a:rPr lang="tr-TR" b="1" dirty="0"/>
              <a:t>resmî veya özel nitelikte hiçbir görev alamaz, özel veya kamu medya hizmet sağlayıcılarının görev ve yetki alanına giren konularda doğrudan veya dolaylı olarak taraf olamaz </a:t>
            </a:r>
            <a:r>
              <a:rPr lang="tr-TR" dirty="0"/>
              <a:t>ve bu konularda hiçbir maddî menfaat sağlayamaz ve siyasî partiye üye olamaz.</a:t>
            </a:r>
          </a:p>
          <a:p>
            <a:pPr algn="just"/>
            <a:r>
              <a:rPr lang="tr-TR" dirty="0"/>
              <a:t>Üst Kurul üyeleri, göreve başlamadan önce </a:t>
            </a:r>
            <a:r>
              <a:rPr lang="tr-TR" dirty="0" err="1"/>
              <a:t>mâliki</a:t>
            </a:r>
            <a:r>
              <a:rPr lang="tr-TR" dirty="0"/>
              <a:t> oldukları, Hazine Müsteşarlığı tarafından çıkarılan borçlanmaya ilişkin menkul kıymetler dışındaki, medya hizmet sağlayıcı kuruluşlara ve yayın hizmeti yapan tüzel kişilere veya bunların iştiraklerine ait her türlü hisselerini ya da menkul kıymetlerini üçüncü dereceye kadar kan ve ikinci dereceye kadar kayın hısımları dışındakilere, görev sürelerinin başlamasından itibaren otuz gün içinde satmak veya devretmek suretiyle elden çıkarmak zorundadır.</a:t>
            </a:r>
          </a:p>
          <a:p>
            <a:pPr algn="just"/>
            <a:r>
              <a:rPr lang="tr-TR" dirty="0"/>
              <a:t>Üst Kurul üyeleri ve Kurum personeli, </a:t>
            </a:r>
            <a:r>
              <a:rPr lang="tr-TR" b="1" dirty="0"/>
              <a:t>Kurumla ilgili gizlilik taşıyan bilgileri ve medya hizmet sağlayıcı kuruluşlara ve yayın hizmeti yapan gerçek ve tüzel kişilere ait her türlü sırları, görevlerinden ayrılmış olsalar bile açıklayama</a:t>
            </a:r>
            <a:r>
              <a:rPr lang="tr-TR" dirty="0"/>
              <a:t>z, kendilerinin veya başkalarının menfaatine kullanamaz.</a:t>
            </a:r>
          </a:p>
          <a:p>
            <a:pPr algn="just"/>
            <a:r>
              <a:rPr lang="tr-TR" b="1" dirty="0"/>
              <a:t>Üst Kurul üyeleri, kendileri veya üçüncü derece dâhil üçüncü dereceye kadar kan ve kayın hısımlarıyla ilgili konularda müzakere ve oylamaya katılamazlar.</a:t>
            </a:r>
          </a:p>
        </p:txBody>
      </p:sp>
    </p:spTree>
    <p:extLst>
      <p:ext uri="{BB962C8B-B14F-4D97-AF65-F5344CB8AC3E}">
        <p14:creationId xmlns:p14="http://schemas.microsoft.com/office/powerpoint/2010/main" val="2809473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ffectLst>
                  <a:outerShdw blurRad="38100" dist="38100" dir="2700000" algn="tl">
                    <a:srgbClr val="000000">
                      <a:alpha val="43137"/>
                    </a:srgbClr>
                  </a:outerShdw>
                </a:effectLst>
              </a:rPr>
              <a:t>RTÜK Görevleri (6112/</a:t>
            </a:r>
            <a:r>
              <a:rPr lang="tr-TR" b="1" dirty="0" err="1">
                <a:effectLst>
                  <a:outerShdw blurRad="38100" dist="38100" dir="2700000" algn="tl">
                    <a:srgbClr val="000000">
                      <a:alpha val="43137"/>
                    </a:srgbClr>
                  </a:outerShdw>
                </a:effectLst>
              </a:rPr>
              <a:t>md.</a:t>
            </a:r>
            <a:r>
              <a:rPr lang="tr-TR" b="1" dirty="0">
                <a:effectLst>
                  <a:outerShdw blurRad="38100" dist="38100" dir="2700000" algn="tl">
                    <a:srgbClr val="000000">
                      <a:alpha val="43137"/>
                    </a:srgbClr>
                  </a:outerShdw>
                </a:effectLst>
              </a:rPr>
              <a:t> 37)</a:t>
            </a:r>
          </a:p>
        </p:txBody>
      </p:sp>
      <p:sp>
        <p:nvSpPr>
          <p:cNvPr id="3" name="İçerik Yer Tutucusu 2"/>
          <p:cNvSpPr>
            <a:spLocks noGrp="1"/>
          </p:cNvSpPr>
          <p:nvPr>
            <p:ph idx="1"/>
          </p:nvPr>
        </p:nvSpPr>
        <p:spPr/>
        <p:txBody>
          <a:bodyPr>
            <a:normAutofit fontScale="55000" lnSpcReduction="20000"/>
          </a:bodyPr>
          <a:lstStyle/>
          <a:p>
            <a:pPr algn="just"/>
            <a:r>
              <a:rPr lang="tr-TR" dirty="0"/>
              <a:t>Yayın hizmetleri alanında </a:t>
            </a:r>
            <a:r>
              <a:rPr lang="tr-TR" b="1" dirty="0"/>
              <a:t>ifade ve haber alma özgürlüğünün, düşünce çeşitliliğinin</a:t>
            </a:r>
            <a:r>
              <a:rPr lang="tr-TR" dirty="0"/>
              <a:t>, Rekabet Kurumunun görev ve yetkileri saklı kalmak kaydıyla rekabet ortamının ve çoğulculuğun güvence altına alınması, yoğunlaşmanın önlenmesi ve kamu menfaatinin </a:t>
            </a:r>
            <a:r>
              <a:rPr lang="tr-TR" b="1" dirty="0"/>
              <a:t>korunması amacıyla gerekli tedbirleri almak</a:t>
            </a:r>
            <a:r>
              <a:rPr lang="tr-TR" dirty="0"/>
              <a:t>.</a:t>
            </a:r>
          </a:p>
          <a:p>
            <a:pPr algn="just"/>
            <a:r>
              <a:rPr lang="tr-TR" dirty="0"/>
              <a:t>Millî frekans planında karasal radyo ve televizyon yayınları için 5809 sayılı Elektronik Haberleşme Kanunu hükümlerine göre Üst Kurula tahsis edilen frekans bantları çerçevesinde </a:t>
            </a:r>
            <a:r>
              <a:rPr lang="tr-TR" b="1" dirty="0"/>
              <a:t>televizyon kanal ve radyo frekans planlamalarını yapmak veya yaptırmak ve uygulamak</a:t>
            </a:r>
            <a:r>
              <a:rPr lang="tr-TR" dirty="0"/>
              <a:t>.</a:t>
            </a:r>
          </a:p>
          <a:p>
            <a:pPr algn="just"/>
            <a:r>
              <a:rPr lang="tr-TR" dirty="0"/>
              <a:t>Medya hizmet sağlayıcı kuruluşların yayın lisansı talebinde bulunabilmeleri için gerekli idarî, malî ve teknik şartları belirlemek ve bu kuruluşlardan şartları sağlayanlara </a:t>
            </a:r>
            <a:r>
              <a:rPr lang="tr-TR" b="1" dirty="0"/>
              <a:t>yayın lisansı vermek, denetlemek ve gerektiğinde iptal etmek.</a:t>
            </a:r>
          </a:p>
          <a:p>
            <a:pPr algn="just"/>
            <a:r>
              <a:rPr lang="tr-TR" dirty="0"/>
              <a:t>Radyo, televizyon ve isteğe bağlı yayın hizmeti sağlayıcı kuruluşlardan alınacak yayın lisans ücretleri, karasal ortamdan sunulacak yayın hizmetleri için yıllık televizyon kanal, </a:t>
            </a:r>
            <a:r>
              <a:rPr lang="tr-TR" dirty="0" err="1"/>
              <a:t>multipleks</a:t>
            </a:r>
            <a:r>
              <a:rPr lang="tr-TR" dirty="0"/>
              <a:t> kapasitesi ve radyo frekansı kullanım ücretleri ile platform, </a:t>
            </a:r>
            <a:r>
              <a:rPr lang="tr-TR" dirty="0" err="1"/>
              <a:t>multipleks</a:t>
            </a:r>
            <a:r>
              <a:rPr lang="tr-TR" dirty="0"/>
              <a:t>, altyapı işletmecileri ve verici tesis ve işletim şirketinden alınacak yayın iletim yetkilendirme ücretini belirlemek.</a:t>
            </a:r>
          </a:p>
        </p:txBody>
      </p:sp>
    </p:spTree>
    <p:extLst>
      <p:ext uri="{BB962C8B-B14F-4D97-AF65-F5344CB8AC3E}">
        <p14:creationId xmlns:p14="http://schemas.microsoft.com/office/powerpoint/2010/main" val="3015076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ffectLst>
                  <a:outerShdw blurRad="38100" dist="38100" dir="2700000" algn="tl">
                    <a:srgbClr val="000000">
                      <a:alpha val="43137"/>
                    </a:srgbClr>
                  </a:outerShdw>
                </a:effectLst>
              </a:rPr>
              <a:t>RTÜK Görevleri (6112/</a:t>
            </a:r>
            <a:r>
              <a:rPr lang="tr-TR" b="1" dirty="0" err="1">
                <a:effectLst>
                  <a:outerShdw blurRad="38100" dist="38100" dir="2700000" algn="tl">
                    <a:srgbClr val="000000">
                      <a:alpha val="43137"/>
                    </a:srgbClr>
                  </a:outerShdw>
                </a:effectLst>
              </a:rPr>
              <a:t>md.</a:t>
            </a:r>
            <a:r>
              <a:rPr lang="tr-TR" b="1" dirty="0">
                <a:effectLst>
                  <a:outerShdw blurRad="38100" dist="38100" dir="2700000" algn="tl">
                    <a:srgbClr val="000000">
                      <a:alpha val="43137"/>
                    </a:srgbClr>
                  </a:outerShdw>
                </a:effectLst>
              </a:rPr>
              <a:t> 37)</a:t>
            </a:r>
          </a:p>
        </p:txBody>
      </p:sp>
      <p:sp>
        <p:nvSpPr>
          <p:cNvPr id="3" name="İçerik Yer Tutucusu 2"/>
          <p:cNvSpPr>
            <a:spLocks noGrp="1"/>
          </p:cNvSpPr>
          <p:nvPr>
            <p:ph idx="1"/>
          </p:nvPr>
        </p:nvSpPr>
        <p:spPr/>
        <p:txBody>
          <a:bodyPr>
            <a:normAutofit fontScale="55000" lnSpcReduction="20000"/>
          </a:bodyPr>
          <a:lstStyle/>
          <a:p>
            <a:pPr algn="just"/>
            <a:r>
              <a:rPr lang="tr-TR" dirty="0"/>
              <a:t>Türkiye Cumhuriyeti topraklarında </a:t>
            </a:r>
            <a:r>
              <a:rPr lang="tr-TR" b="1" dirty="0"/>
              <a:t>yerleşik medya hizmet sağlayıcılarının yayın hizmetlerini</a:t>
            </a:r>
            <a:r>
              <a:rPr lang="tr-TR" dirty="0"/>
              <a:t>, bu Kanun hükümlerine ve Türkiye Cumhuriyetinin taraf olduğu uluslararası </a:t>
            </a:r>
            <a:r>
              <a:rPr lang="tr-TR" dirty="0" err="1"/>
              <a:t>andlaşmalara</a:t>
            </a:r>
            <a:r>
              <a:rPr lang="tr-TR" dirty="0"/>
              <a:t> uygunluğu açısından </a:t>
            </a:r>
            <a:r>
              <a:rPr lang="tr-TR" b="1" dirty="0"/>
              <a:t>izlemek ve denetlemek</a:t>
            </a:r>
            <a:r>
              <a:rPr lang="tr-TR" dirty="0"/>
              <a:t>.</a:t>
            </a:r>
          </a:p>
          <a:p>
            <a:pPr algn="just"/>
            <a:r>
              <a:rPr lang="tr-TR" dirty="0"/>
              <a:t>Türkiye Cumhuriyeti topraklarında </a:t>
            </a:r>
            <a:r>
              <a:rPr lang="tr-TR" b="1" dirty="0"/>
              <a:t>yerleşik olmayan, ancak Türkiye Cumhuriyeti yargı yetkisi altında bulunan medya hizmet sağlayıcılarının yayın hizmetlerinin </a:t>
            </a:r>
            <a:r>
              <a:rPr lang="tr-TR" dirty="0"/>
              <a:t>bu Kanun hükümlerine ve Türkiye Cumhuriyetinin taraf olduğu </a:t>
            </a:r>
            <a:r>
              <a:rPr lang="tr-TR" b="1" dirty="0"/>
              <a:t>uluslararası </a:t>
            </a:r>
            <a:r>
              <a:rPr lang="tr-TR" b="1" dirty="0" err="1"/>
              <a:t>andlaşmalara</a:t>
            </a:r>
            <a:r>
              <a:rPr lang="tr-TR" b="1" dirty="0"/>
              <a:t> uygunluğunu gözetmek</a:t>
            </a:r>
            <a:r>
              <a:rPr lang="tr-TR" dirty="0"/>
              <a:t>, gerekli hâllerde diğer devletlerin yetkili kurum ve kuruluşlarıyla işbirliği yapmak.</a:t>
            </a:r>
          </a:p>
          <a:p>
            <a:pPr algn="just"/>
            <a:r>
              <a:rPr lang="tr-TR" dirty="0"/>
              <a:t>Medya hizmet sağlayıcılarının </a:t>
            </a:r>
            <a:r>
              <a:rPr lang="tr-TR" b="1" dirty="0"/>
              <a:t>yayın hizmetlerinde yer verecekleri </a:t>
            </a:r>
            <a:r>
              <a:rPr lang="tr-TR" dirty="0"/>
              <a:t>koruyucu sembol sistemi ile ilgili usul ve esasları belirlemek.</a:t>
            </a:r>
          </a:p>
          <a:p>
            <a:pPr algn="just"/>
            <a:r>
              <a:rPr lang="tr-TR" dirty="0"/>
              <a:t>Yayın hizmetlerine ilişkin </a:t>
            </a:r>
            <a:r>
              <a:rPr lang="tr-TR" b="1" dirty="0"/>
              <a:t>kamuoyu araştırmaları yapmak </a:t>
            </a:r>
            <a:r>
              <a:rPr lang="tr-TR" dirty="0"/>
              <a:t>veya yaptırmak ve bu araştırmaların sonuçlarını ilgili taraflar ve kamuoyuyla paylaşmak.</a:t>
            </a:r>
          </a:p>
          <a:p>
            <a:pPr algn="just"/>
            <a:r>
              <a:rPr lang="tr-TR" dirty="0"/>
              <a:t>Yayın hizmetlerinin </a:t>
            </a:r>
            <a:r>
              <a:rPr lang="tr-TR" b="1" dirty="0"/>
              <a:t>izlenme ve dinlenme oranı ölçümlerinin yapılmasın</a:t>
            </a:r>
            <a:r>
              <a:rPr lang="tr-TR" dirty="0"/>
              <a:t>a ve denetlenmesine ilişkin usul ve esaslar ile bu usul ve esaslara uymayan şirket ve kuruluşlara uygulanacak müeyyideleri belirlemek.</a:t>
            </a:r>
          </a:p>
        </p:txBody>
      </p:sp>
    </p:spTree>
    <p:extLst>
      <p:ext uri="{BB962C8B-B14F-4D97-AF65-F5344CB8AC3E}">
        <p14:creationId xmlns:p14="http://schemas.microsoft.com/office/powerpoint/2010/main" val="31748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ffectLst>
                  <a:outerShdw blurRad="38100" dist="38100" dir="2700000" algn="tl">
                    <a:srgbClr val="000000">
                      <a:alpha val="43137"/>
                    </a:srgbClr>
                  </a:outerShdw>
                </a:effectLst>
              </a:rPr>
              <a:t>RTÜK Görevleri (6112/</a:t>
            </a:r>
            <a:r>
              <a:rPr lang="tr-TR" b="1" dirty="0" err="1">
                <a:effectLst>
                  <a:outerShdw blurRad="38100" dist="38100" dir="2700000" algn="tl">
                    <a:srgbClr val="000000">
                      <a:alpha val="43137"/>
                    </a:srgbClr>
                  </a:outerShdw>
                </a:effectLst>
              </a:rPr>
              <a:t>md.</a:t>
            </a:r>
            <a:r>
              <a:rPr lang="tr-TR" b="1" dirty="0">
                <a:effectLst>
                  <a:outerShdw blurRad="38100" dist="38100" dir="2700000" algn="tl">
                    <a:srgbClr val="000000">
                      <a:alpha val="43137"/>
                    </a:srgbClr>
                  </a:outerShdw>
                </a:effectLst>
              </a:rPr>
              <a:t> 37)</a:t>
            </a:r>
          </a:p>
        </p:txBody>
      </p:sp>
      <p:sp>
        <p:nvSpPr>
          <p:cNvPr id="3" name="İçerik Yer Tutucusu 2"/>
          <p:cNvSpPr>
            <a:spLocks noGrp="1"/>
          </p:cNvSpPr>
          <p:nvPr>
            <p:ph idx="1"/>
          </p:nvPr>
        </p:nvSpPr>
        <p:spPr/>
        <p:txBody>
          <a:bodyPr>
            <a:normAutofit fontScale="62500" lnSpcReduction="20000"/>
          </a:bodyPr>
          <a:lstStyle/>
          <a:p>
            <a:pPr algn="just"/>
            <a:r>
              <a:rPr lang="tr-TR" dirty="0"/>
              <a:t>Üst Kurulun stratejik planını hazırlamak, performans ölçütlerini, amaç ve hedeflerini, hizmet kalite standartlarını belirlemek, insan kaynakları ve çalışma politikalarını oluşturmak.</a:t>
            </a:r>
          </a:p>
          <a:p>
            <a:pPr algn="just"/>
            <a:r>
              <a:rPr lang="tr-TR" dirty="0"/>
              <a:t>Türkiye Radyo-Televizyon Kurumu Genel Müdürlüğü ve Yönetim Kurulu üyeliği için adayları belirlemek.</a:t>
            </a:r>
          </a:p>
          <a:p>
            <a:pPr algn="just"/>
            <a:r>
              <a:rPr lang="tr-TR" dirty="0"/>
              <a:t>Üst Kurulun ana stratejisi ile amaç ve hedeflerine uygun olarak hazırlanan bütçesini görüşmek ve karara bağlamak.</a:t>
            </a:r>
          </a:p>
          <a:p>
            <a:pPr algn="just"/>
            <a:r>
              <a:rPr lang="tr-TR" b="1" dirty="0"/>
              <a:t>(Ek: 17/4/2017-KHK-690/62 </a:t>
            </a:r>
            <a:r>
              <a:rPr lang="tr-TR" b="1" dirty="0" err="1"/>
              <a:t>md.</a:t>
            </a:r>
            <a:r>
              <a:rPr lang="tr-TR" b="1" dirty="0"/>
              <a:t>) </a:t>
            </a:r>
            <a:r>
              <a:rPr lang="tr-TR" dirty="0"/>
              <a:t>Yayın hizmetlerinde ailenin ve çocukların korunması ilkesini gözeterek, ailenin bütünlüğü ve sürekliliği ile çocuk ve gençlerin fiziksel, zihinsel ve ahlaki gelişimlerini destekleyecek nitelikteki aile ve çocuk dostu yapım ve dizileri, Üst Kurulca bir önceki yılda uygulanan idari para cezalarının yüzde yirmisini aşmamak kaydıyla, Aile ve Sosyal Politikalar Bakanlığı ile birlikte belirlenecek usul ve esaslara göre teşvik etmek.</a:t>
            </a:r>
          </a:p>
        </p:txBody>
      </p:sp>
    </p:spTree>
    <p:extLst>
      <p:ext uri="{BB962C8B-B14F-4D97-AF65-F5344CB8AC3E}">
        <p14:creationId xmlns:p14="http://schemas.microsoft.com/office/powerpoint/2010/main" val="2217779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ffectLst>
                  <a:outerShdw blurRad="38100" dist="38100" dir="2700000" algn="tl">
                    <a:srgbClr val="000000">
                      <a:alpha val="43137"/>
                    </a:srgbClr>
                  </a:outerShdw>
                </a:effectLst>
              </a:rPr>
              <a:t>RTÜK’ün Mali Kaynakları ve Bütçesi</a:t>
            </a:r>
          </a:p>
        </p:txBody>
      </p:sp>
      <p:sp>
        <p:nvSpPr>
          <p:cNvPr id="3" name="İçerik Yer Tutucusu 2"/>
          <p:cNvSpPr>
            <a:spLocks noGrp="1"/>
          </p:cNvSpPr>
          <p:nvPr>
            <p:ph idx="1"/>
          </p:nvPr>
        </p:nvSpPr>
        <p:spPr/>
        <p:txBody>
          <a:bodyPr>
            <a:normAutofit fontScale="70000" lnSpcReduction="20000"/>
          </a:bodyPr>
          <a:lstStyle/>
          <a:p>
            <a:pPr algn="just"/>
            <a:r>
              <a:rPr lang="tr-TR" dirty="0"/>
              <a:t>Medya hizmet sağlayıcı kuruluşlardan alınacak </a:t>
            </a:r>
            <a:r>
              <a:rPr lang="tr-TR" b="1" dirty="0"/>
              <a:t>yayın lisansı ücretleri</a:t>
            </a:r>
            <a:r>
              <a:rPr lang="tr-TR" dirty="0"/>
              <a:t>.</a:t>
            </a:r>
          </a:p>
          <a:p>
            <a:pPr algn="just"/>
            <a:r>
              <a:rPr lang="tr-TR" dirty="0"/>
              <a:t>Karasal ortamdan yayın yapan kamu ve özel medya hizmet sağlayıcı kuruluşlardan alınacak televizyon kanal, </a:t>
            </a:r>
            <a:r>
              <a:rPr lang="tr-TR" dirty="0" err="1"/>
              <a:t>multipleks</a:t>
            </a:r>
            <a:r>
              <a:rPr lang="tr-TR" dirty="0"/>
              <a:t> kapasite ve radyo frekans </a:t>
            </a:r>
            <a:r>
              <a:rPr lang="tr-TR" b="1" dirty="0"/>
              <a:t>yıllık kullanım ücretleri</a:t>
            </a:r>
            <a:r>
              <a:rPr lang="tr-TR" dirty="0"/>
              <a:t>.</a:t>
            </a:r>
          </a:p>
          <a:p>
            <a:pPr algn="just"/>
            <a:r>
              <a:rPr lang="tr-TR" dirty="0"/>
              <a:t>Medya hizmet sağlayıcılarının, program destekleme gelirleri hariç aylık brüt ticarî iletişim gelirlerinden ayrılacak yüzde </a:t>
            </a:r>
            <a:r>
              <a:rPr lang="tr-TR" dirty="0" err="1"/>
              <a:t>birbuçuk</a:t>
            </a:r>
            <a:r>
              <a:rPr lang="tr-TR" dirty="0"/>
              <a:t> paylar.</a:t>
            </a:r>
          </a:p>
          <a:p>
            <a:pPr algn="just"/>
            <a:r>
              <a:rPr lang="tr-TR" dirty="0"/>
              <a:t>… platform, </a:t>
            </a:r>
            <a:r>
              <a:rPr lang="tr-TR" dirty="0" err="1"/>
              <a:t>multipleks</a:t>
            </a:r>
            <a:r>
              <a:rPr lang="tr-TR" dirty="0"/>
              <a:t> ve altyapı işletmecileri ile verici tesis ve işletim şirketinden alınacak yayın iletim yetkilendirme ücretleri.</a:t>
            </a:r>
          </a:p>
          <a:p>
            <a:pPr algn="just"/>
            <a:r>
              <a:rPr lang="tr-TR" dirty="0"/>
              <a:t>Gerektiğinde Türkiye Büyük Millet Meclisi Başkanlığı bütçesinde alınacak Hazine yardımı.</a:t>
            </a:r>
          </a:p>
        </p:txBody>
      </p:sp>
    </p:spTree>
    <p:extLst>
      <p:ext uri="{BB962C8B-B14F-4D97-AF65-F5344CB8AC3E}">
        <p14:creationId xmlns:p14="http://schemas.microsoft.com/office/powerpoint/2010/main" val="1831703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ffectLst>
                  <a:outerShdw blurRad="38100" dist="38100" dir="2700000" algn="tl">
                    <a:srgbClr val="000000">
                      <a:alpha val="43137"/>
                    </a:srgbClr>
                  </a:outerShdw>
                </a:effectLst>
              </a:rPr>
              <a:t>Kaynakça</a:t>
            </a:r>
          </a:p>
        </p:txBody>
      </p:sp>
      <p:sp>
        <p:nvSpPr>
          <p:cNvPr id="3" name="İçerik Yer Tutucusu 2"/>
          <p:cNvSpPr>
            <a:spLocks noGrp="1"/>
          </p:cNvSpPr>
          <p:nvPr>
            <p:ph idx="1"/>
          </p:nvPr>
        </p:nvSpPr>
        <p:spPr/>
        <p:txBody>
          <a:bodyPr/>
          <a:lstStyle/>
          <a:p>
            <a:pPr algn="just"/>
            <a:r>
              <a:rPr lang="tr-TR" sz="2800" dirty="0"/>
              <a:t>İçel, Kayıhan (2015). Kitle İletişim Hukuku. İstanbul: Beta.</a:t>
            </a:r>
          </a:p>
          <a:p>
            <a:pPr algn="just"/>
            <a:r>
              <a:rPr lang="tr-TR" sz="2800" dirty="0"/>
              <a:t>2954 sayılı Türkiye Radyo ve Televizyon Kurumu Kanunu. </a:t>
            </a:r>
            <a:r>
              <a:rPr lang="tr-TR" sz="2800" dirty="0">
                <a:hlinkClick r:id="rId2"/>
              </a:rPr>
              <a:t>http://www.mevzuat.gov.tr/</a:t>
            </a:r>
            <a:r>
              <a:rPr lang="tr-TR" sz="2800" dirty="0" err="1">
                <a:hlinkClick r:id="rId2"/>
              </a:rPr>
              <a:t>MevzuatMetin</a:t>
            </a:r>
            <a:r>
              <a:rPr lang="tr-TR" sz="2800" dirty="0">
                <a:hlinkClick r:id="rId2"/>
              </a:rPr>
              <a:t>/1.5.2954.pdf</a:t>
            </a:r>
            <a:r>
              <a:rPr lang="tr-TR" sz="2800" dirty="0"/>
              <a:t>, Erişim Tarihi: 03.03.2018.</a:t>
            </a:r>
          </a:p>
          <a:p>
            <a:pPr algn="just"/>
            <a:r>
              <a:rPr lang="tr-TR" sz="2800" dirty="0"/>
              <a:t>6112 sayılı Radyo ve Televizyonların Kuruluş ve Yayın Hizmetleri Hakkında Kanun. </a:t>
            </a:r>
            <a:r>
              <a:rPr lang="tr-TR" sz="2800" dirty="0">
                <a:hlinkClick r:id="rId3"/>
              </a:rPr>
              <a:t>http://www.mevzuat.gov.tr/</a:t>
            </a:r>
            <a:r>
              <a:rPr lang="tr-TR" sz="2800" dirty="0" err="1">
                <a:hlinkClick r:id="rId3"/>
              </a:rPr>
              <a:t>MevzuatMetin</a:t>
            </a:r>
            <a:r>
              <a:rPr lang="tr-TR" sz="2800" dirty="0">
                <a:hlinkClick r:id="rId3"/>
              </a:rPr>
              <a:t>/1.5.6112.pdf</a:t>
            </a:r>
            <a:r>
              <a:rPr lang="tr-TR" sz="2800" dirty="0"/>
              <a:t>, Erişim Tarihi: 03.03.2018.</a:t>
            </a:r>
          </a:p>
        </p:txBody>
      </p:sp>
    </p:spTree>
    <p:extLst>
      <p:ext uri="{BB962C8B-B14F-4D97-AF65-F5344CB8AC3E}">
        <p14:creationId xmlns:p14="http://schemas.microsoft.com/office/powerpoint/2010/main" val="2607683127"/>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131</TotalTime>
  <Words>3587</Words>
  <Application>Microsoft Office PowerPoint</Application>
  <PresentationFormat>On-screen Show (4:3)</PresentationFormat>
  <Paragraphs>158</Paragraphs>
  <Slides>30</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30</vt:i4>
      </vt:variant>
    </vt:vector>
  </HeadingPairs>
  <TitlesOfParts>
    <vt:vector size="32" baseType="lpstr">
      <vt:lpstr>Arial</vt:lpstr>
      <vt:lpstr>sunum_sablon</vt:lpstr>
      <vt:lpstr>PowerPoint Presentation</vt:lpstr>
      <vt:lpstr>Radyo TV Rejimi</vt:lpstr>
      <vt:lpstr>Radyo TV Rejimi</vt:lpstr>
      <vt:lpstr>2954 sayılı Kanun  (TRT) </vt:lpstr>
      <vt:lpstr>Yayın Esasları</vt:lpstr>
      <vt:lpstr>TRT Organlar</vt:lpstr>
      <vt:lpstr>Yayınların Düzenlenmesi</vt:lpstr>
      <vt:lpstr>6112 sayılı Kanun</vt:lpstr>
      <vt:lpstr>Yayın Dili </vt:lpstr>
      <vt:lpstr>Bağımsızlık ve Sorumluluk</vt:lpstr>
      <vt:lpstr>Yayın Hizmet İlkeleri</vt:lpstr>
      <vt:lpstr>Ticari İletişim </vt:lpstr>
      <vt:lpstr>Reklam ve Tele Alışveriş </vt:lpstr>
      <vt:lpstr>Yayın Hizmet İçeriği (6112/ md.14-18)</vt:lpstr>
      <vt:lpstr>Yayın Hizmet İçeriği (6112/ md.14-18)</vt:lpstr>
      <vt:lpstr>Yayın Hizmet İçeriği (6112/ md.14-18)</vt:lpstr>
      <vt:lpstr>Yayın Hizmet İçeriği (6112/ md.14-18)</vt:lpstr>
      <vt:lpstr>Özel Medya ve Hizmet Sağlayıcılar (6112/md. 19).</vt:lpstr>
      <vt:lpstr>Logo ve Çağrı İşaretleri (6112/md. 21) ve Koruyucu Sembol (6112/md. 24)</vt:lpstr>
      <vt:lpstr>Lisans (6112/md. 27)</vt:lpstr>
      <vt:lpstr>DOKUZUNCU BÖLÜM  Seçim Dönemi Seçim döneminde yayınlar</vt:lpstr>
      <vt:lpstr>Radyo Televizyon Üst Kurulu – RTÜK </vt:lpstr>
      <vt:lpstr>RTÜK Başkan ve Vekili</vt:lpstr>
      <vt:lpstr>RTÜK Çalışma Usul ve Esasları (6112/md. 40)</vt:lpstr>
      <vt:lpstr>RTÜK’e İlişkin Yasaklar (6112/md. 38)</vt:lpstr>
      <vt:lpstr>RTÜK Görevleri (6112/md. 37)</vt:lpstr>
      <vt:lpstr>RTÜK Görevleri (6112/md. 37)</vt:lpstr>
      <vt:lpstr>RTÜK Görevleri (6112/md. 37)</vt:lpstr>
      <vt:lpstr>RTÜK’ün Mali Kaynakları ve Bütçesi</vt:lpstr>
      <vt:lpstr>Kaynakça</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Hasan&amp;Merve</dc:creator>
  <cp:lastModifiedBy>Hasan&amp;Merve</cp:lastModifiedBy>
  <cp:revision>15</cp:revision>
  <cp:lastPrinted>1601-01-01T00:00:00Z</cp:lastPrinted>
  <dcterms:created xsi:type="dcterms:W3CDTF">2020-01-14T12:00:43Z</dcterms:created>
  <dcterms:modified xsi:type="dcterms:W3CDTF">2020-11-12T13:36:51Z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